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embeddedFontLst>
    <p:embeddedFont>
      <p:font typeface="Raleway"/>
      <p:regular r:id="rId31"/>
      <p:bold r:id="rId32"/>
      <p:italic r:id="rId33"/>
      <p:boldItalic r:id="rId34"/>
    </p:embeddedFont>
    <p:embeddedFont>
      <p:font typeface="Roboto"/>
      <p:regular r:id="rId35"/>
      <p:bold r:id="rId36"/>
      <p:italic r:id="rId37"/>
      <p:boldItalic r:id="rId38"/>
    </p:embeddedFont>
    <p:embeddedFont>
      <p:font typeface="Raleway ExtraBold"/>
      <p:bold r:id="rId39"/>
      <p:boldItalic r:id="rId40"/>
    </p:embeddedFont>
    <p:embeddedFont>
      <p:font typeface="Raleway Light"/>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alewayExtraBold-boldItalic.fntdata"/><Relationship Id="rId20" Type="http://schemas.openxmlformats.org/officeDocument/2006/relationships/slide" Target="slides/slide14.xml"/><Relationship Id="rId42" Type="http://schemas.openxmlformats.org/officeDocument/2006/relationships/font" Target="fonts/RalewayLight-bold.fntdata"/><Relationship Id="rId41" Type="http://schemas.openxmlformats.org/officeDocument/2006/relationships/font" Target="fonts/RalewayLight-regular.fntdata"/><Relationship Id="rId22" Type="http://schemas.openxmlformats.org/officeDocument/2006/relationships/slide" Target="slides/slide16.xml"/><Relationship Id="rId44" Type="http://schemas.openxmlformats.org/officeDocument/2006/relationships/font" Target="fonts/RalewayLight-boldItalic.fntdata"/><Relationship Id="rId21" Type="http://schemas.openxmlformats.org/officeDocument/2006/relationships/slide" Target="slides/slide15.xml"/><Relationship Id="rId43" Type="http://schemas.openxmlformats.org/officeDocument/2006/relationships/font" Target="fonts/RalewayLight-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aleway-regular.fntdata"/><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Raleway-italic.fntdata"/><Relationship Id="rId10" Type="http://schemas.openxmlformats.org/officeDocument/2006/relationships/slide" Target="slides/slide4.xml"/><Relationship Id="rId32" Type="http://schemas.openxmlformats.org/officeDocument/2006/relationships/font" Target="fonts/Raleway-bold.fntdata"/><Relationship Id="rId13" Type="http://schemas.openxmlformats.org/officeDocument/2006/relationships/slide" Target="slides/slide7.xml"/><Relationship Id="rId35" Type="http://schemas.openxmlformats.org/officeDocument/2006/relationships/font" Target="fonts/Roboto-regular.fntdata"/><Relationship Id="rId12" Type="http://schemas.openxmlformats.org/officeDocument/2006/relationships/slide" Target="slides/slide6.xml"/><Relationship Id="rId34" Type="http://schemas.openxmlformats.org/officeDocument/2006/relationships/font" Target="fonts/Raleway-boldItalic.fntdata"/><Relationship Id="rId15" Type="http://schemas.openxmlformats.org/officeDocument/2006/relationships/slide" Target="slides/slide9.xml"/><Relationship Id="rId37" Type="http://schemas.openxmlformats.org/officeDocument/2006/relationships/font" Target="fonts/Roboto-italic.fntdata"/><Relationship Id="rId14" Type="http://schemas.openxmlformats.org/officeDocument/2006/relationships/slide" Target="slides/slide8.xml"/><Relationship Id="rId36" Type="http://schemas.openxmlformats.org/officeDocument/2006/relationships/font" Target="fonts/Roboto-bold.fntdata"/><Relationship Id="rId17" Type="http://schemas.openxmlformats.org/officeDocument/2006/relationships/slide" Target="slides/slide11.xml"/><Relationship Id="rId39" Type="http://schemas.openxmlformats.org/officeDocument/2006/relationships/font" Target="fonts/RalewayExtraBold-bold.fntdata"/><Relationship Id="rId16" Type="http://schemas.openxmlformats.org/officeDocument/2006/relationships/slide" Target="slides/slide10.xml"/><Relationship Id="rId38" Type="http://schemas.openxmlformats.org/officeDocument/2006/relationships/font" Target="fonts/Roboto-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13.png>
</file>

<file path=ppt/media/image14.png>
</file>

<file path=ppt/media/image15.jpg>
</file>

<file path=ppt/media/image16.png>
</file>

<file path=ppt/media/image17.png>
</file>

<file path=ppt/media/image18.png>
</file>

<file path=ppt/media/image19.jpg>
</file>

<file path=ppt/media/image2.jpg>
</file>

<file path=ppt/media/image20.png>
</file>

<file path=ppt/media/image21.png>
</file>

<file path=ppt/media/image22.png>
</file>

<file path=ppt/media/image23.jpg>
</file>

<file path=ppt/media/image24.png>
</file>

<file path=ppt/media/image25.png>
</file>

<file path=ppt/media/image26.png>
</file>

<file path=ppt/media/image27.jpg>
</file>

<file path=ppt/media/image28.jpg>
</file>

<file path=ppt/media/image3.pn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56bc831a69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56bc831a69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5139eb20d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5139eb20d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56bc831a69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56bc831a69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Google Shape;190;g56bc831a69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56bc831a69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62d40ffae2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62d40ffae2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62e01e865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62e01e865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5139eb20d7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5139eb20d7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t/>
            </a: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Google Shape;217;g5139eb20d7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5139eb20d7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t/>
            </a: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56bc831a69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56bc831a69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56bc831a69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56bc831a69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58fd4e3706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58fd4e3706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56bc831a69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56bc831a69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5139eb20d7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5139eb20d7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56bc831a69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56bc831a69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g62cb1baf6f_0_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4" name="Google Shape;264;g62cb1baf6f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 name="Shape 277"/>
        <p:cNvGrpSpPr/>
        <p:nvPr/>
      </p:nvGrpSpPr>
      <p:grpSpPr>
        <a:xfrm>
          <a:off x="0" y="0"/>
          <a:ext cx="0" cy="0"/>
          <a:chOff x="0" y="0"/>
          <a:chExt cx="0" cy="0"/>
        </a:xfrm>
      </p:grpSpPr>
      <p:sp>
        <p:nvSpPr>
          <p:cNvPr id="278" name="Google Shape;278;g5d4a6055f8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5d4a6055f8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582d82ed76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582d82ed76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56bc831a69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56bc831a69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569800ed7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569800ed7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62cb1baf6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62cb1baf6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56bc831a69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56bc831a69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62d40ffae2_0_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g62d40ffae2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72841e6b47da0abd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72841e6b47da0abd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61a5c41b8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61a5c41b8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5" name="Shape 45"/>
        <p:cNvGrpSpPr/>
        <p:nvPr/>
      </p:nvGrpSpPr>
      <p:grpSpPr>
        <a:xfrm>
          <a:off x="0" y="0"/>
          <a:ext cx="0" cy="0"/>
          <a:chOff x="0" y="0"/>
          <a:chExt cx="0" cy="0"/>
        </a:xfrm>
      </p:grpSpPr>
      <p:sp>
        <p:nvSpPr>
          <p:cNvPr id="46" name="Google Shape;46;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8" name="Google Shape;48;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9" name="Shape 49"/>
        <p:cNvGrpSpPr/>
        <p:nvPr/>
      </p:nvGrpSpPr>
      <p:grpSpPr>
        <a:xfrm>
          <a:off x="0" y="0"/>
          <a:ext cx="0" cy="0"/>
          <a:chOff x="0" y="0"/>
          <a:chExt cx="0" cy="0"/>
        </a:xfrm>
      </p:grpSpPr>
      <p:sp>
        <p:nvSpPr>
          <p:cNvPr id="50" name="Google Shape;50;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5" name="Shape 55"/>
        <p:cNvGrpSpPr/>
        <p:nvPr/>
      </p:nvGrpSpPr>
      <p:grpSpPr>
        <a:xfrm>
          <a:off x="0" y="0"/>
          <a:ext cx="0" cy="0"/>
          <a:chOff x="0" y="0"/>
          <a:chExt cx="0" cy="0"/>
        </a:xfrm>
      </p:grpSpPr>
      <p:sp>
        <p:nvSpPr>
          <p:cNvPr id="56" name="Google Shape;56;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7" name="Google Shape;57;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59" name="Shape 59"/>
        <p:cNvGrpSpPr/>
        <p:nvPr/>
      </p:nvGrpSpPr>
      <p:grpSpPr>
        <a:xfrm>
          <a:off x="0" y="0"/>
          <a:ext cx="0" cy="0"/>
          <a:chOff x="0" y="0"/>
          <a:chExt cx="0" cy="0"/>
        </a:xfrm>
      </p:grpSpPr>
      <p:sp>
        <p:nvSpPr>
          <p:cNvPr id="60" name="Google Shape;60;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1" name="Google Shape;6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2" name="Shape 62"/>
        <p:cNvGrpSpPr/>
        <p:nvPr/>
      </p:nvGrpSpPr>
      <p:grpSpPr>
        <a:xfrm>
          <a:off x="0" y="0"/>
          <a:ext cx="0" cy="0"/>
          <a:chOff x="0" y="0"/>
          <a:chExt cx="0" cy="0"/>
        </a:xfrm>
      </p:grpSpPr>
      <p:sp>
        <p:nvSpPr>
          <p:cNvPr id="63" name="Google Shape;63;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4" name="Google Shape;64;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5" name="Google Shape;65;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66" name="Shape 66"/>
        <p:cNvGrpSpPr/>
        <p:nvPr/>
      </p:nvGrpSpPr>
      <p:grpSpPr>
        <a:xfrm>
          <a:off x="0" y="0"/>
          <a:ext cx="0" cy="0"/>
          <a:chOff x="0" y="0"/>
          <a:chExt cx="0" cy="0"/>
        </a:xfrm>
      </p:grpSpPr>
      <p:sp>
        <p:nvSpPr>
          <p:cNvPr id="67" name="Google Shape;67;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8" name="Google Shape;68;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0" name="Google Shape;70;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1" name="Shape 71"/>
        <p:cNvGrpSpPr/>
        <p:nvPr/>
      </p:nvGrpSpPr>
      <p:grpSpPr>
        <a:xfrm>
          <a:off x="0" y="0"/>
          <a:ext cx="0" cy="0"/>
          <a:chOff x="0" y="0"/>
          <a:chExt cx="0" cy="0"/>
        </a:xfrm>
      </p:grpSpPr>
      <p:sp>
        <p:nvSpPr>
          <p:cNvPr id="72" name="Google Shape;72;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3" name="Google Shape;73;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4" name="Shape 74"/>
        <p:cNvGrpSpPr/>
        <p:nvPr/>
      </p:nvGrpSpPr>
      <p:grpSpPr>
        <a:xfrm>
          <a:off x="0" y="0"/>
          <a:ext cx="0" cy="0"/>
          <a:chOff x="0" y="0"/>
          <a:chExt cx="0" cy="0"/>
        </a:xfrm>
      </p:grpSpPr>
      <p:sp>
        <p:nvSpPr>
          <p:cNvPr id="75" name="Google Shape;75;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6" name="Google Shape;76;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7" name="Google Shape;77;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78" name="Shape 78"/>
        <p:cNvGrpSpPr/>
        <p:nvPr/>
      </p:nvGrpSpPr>
      <p:grpSpPr>
        <a:xfrm>
          <a:off x="0" y="0"/>
          <a:ext cx="0" cy="0"/>
          <a:chOff x="0" y="0"/>
          <a:chExt cx="0" cy="0"/>
        </a:xfrm>
      </p:grpSpPr>
      <p:sp>
        <p:nvSpPr>
          <p:cNvPr id="79" name="Google Shape;79;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0" name="Google Shape;80;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81" name="Shape 81"/>
        <p:cNvGrpSpPr/>
        <p:nvPr/>
      </p:nvGrpSpPr>
      <p:grpSpPr>
        <a:xfrm>
          <a:off x="0" y="0"/>
          <a:ext cx="0" cy="0"/>
          <a:chOff x="0" y="0"/>
          <a:chExt cx="0" cy="0"/>
        </a:xfrm>
      </p:grpSpPr>
      <p:sp>
        <p:nvSpPr>
          <p:cNvPr id="82" name="Google Shape;82;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4" name="Google Shape;84;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5" name="Google Shape;85;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6" name="Google Shape;86;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87" name="Shape 87"/>
        <p:cNvGrpSpPr/>
        <p:nvPr/>
      </p:nvGrpSpPr>
      <p:grpSpPr>
        <a:xfrm>
          <a:off x="0" y="0"/>
          <a:ext cx="0" cy="0"/>
          <a:chOff x="0" y="0"/>
          <a:chExt cx="0" cy="0"/>
        </a:xfrm>
      </p:grpSpPr>
      <p:sp>
        <p:nvSpPr>
          <p:cNvPr id="88" name="Google Shape;88;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9" name="Google Shape;89;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90" name="Shape 90"/>
        <p:cNvGrpSpPr/>
        <p:nvPr/>
      </p:nvGrpSpPr>
      <p:grpSpPr>
        <a:xfrm>
          <a:off x="0" y="0"/>
          <a:ext cx="0" cy="0"/>
          <a:chOff x="0" y="0"/>
          <a:chExt cx="0" cy="0"/>
        </a:xfrm>
      </p:grpSpPr>
      <p:sp>
        <p:nvSpPr>
          <p:cNvPr id="91" name="Google Shape;91;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2" name="Google Shape;92;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3" name="Google Shape;93;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4" name="Shape 94"/>
        <p:cNvGrpSpPr/>
        <p:nvPr/>
      </p:nvGrpSpPr>
      <p:grpSpPr>
        <a:xfrm>
          <a:off x="0" y="0"/>
          <a:ext cx="0" cy="0"/>
          <a:chOff x="0" y="0"/>
          <a:chExt cx="0" cy="0"/>
        </a:xfrm>
      </p:grpSpPr>
      <p:sp>
        <p:nvSpPr>
          <p:cNvPr id="95" name="Google Shape;95;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p:cSld name="TITLE_1">
    <p:bg>
      <p:bgPr>
        <a:solidFill>
          <a:srgbClr val="FFFFFF"/>
        </a:solidFill>
      </p:bgPr>
    </p:bg>
    <p:spTree>
      <p:nvGrpSpPr>
        <p:cNvPr id="96" name="Shape 96"/>
        <p:cNvGrpSpPr/>
        <p:nvPr/>
      </p:nvGrpSpPr>
      <p:grpSpPr>
        <a:xfrm>
          <a:off x="0" y="0"/>
          <a:ext cx="0" cy="0"/>
          <a:chOff x="0" y="0"/>
          <a:chExt cx="0" cy="0"/>
        </a:xfrm>
      </p:grpSpPr>
      <p:sp>
        <p:nvSpPr>
          <p:cNvPr id="97" name="Google Shape;97;p25"/>
          <p:cNvSpPr/>
          <p:nvPr/>
        </p:nvSpPr>
        <p:spPr>
          <a:xfrm>
            <a:off x="390735" y="379877"/>
            <a:ext cx="8362529" cy="4383746"/>
          </a:xfrm>
          <a:custGeom>
            <a:rect b="b" l="l" r="r" t="t"/>
            <a:pathLst>
              <a:path extrusionOk="0" fill="none" h="149667" w="285508">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cap="flat" cmpd="sng" w="19050">
            <a:solidFill>
              <a:srgbClr val="36220F"/>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25"/>
          <p:cNvSpPr txBox="1"/>
          <p:nvPr>
            <p:ph type="ctrTitle"/>
          </p:nvPr>
        </p:nvSpPr>
        <p:spPr>
          <a:xfrm>
            <a:off x="685800" y="3287213"/>
            <a:ext cx="7772400" cy="11598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Clr>
                <a:srgbClr val="36220F"/>
              </a:buClr>
              <a:buSzPts val="6000"/>
              <a:buNone/>
              <a:defRPr sz="6000">
                <a:solidFill>
                  <a:srgbClr val="36220F"/>
                </a:solidFill>
              </a:defRPr>
            </a:lvl1pPr>
            <a:lvl2pPr lvl="1" rtl="0" algn="l">
              <a:lnSpc>
                <a:spcPct val="100000"/>
              </a:lnSpc>
              <a:spcBef>
                <a:spcPts val="0"/>
              </a:spcBef>
              <a:spcAft>
                <a:spcPts val="0"/>
              </a:spcAft>
              <a:buClr>
                <a:srgbClr val="FFFFFF"/>
              </a:buClr>
              <a:buSzPts val="6000"/>
              <a:buNone/>
              <a:defRPr sz="6000">
                <a:solidFill>
                  <a:srgbClr val="FFFFFF"/>
                </a:solidFill>
              </a:defRPr>
            </a:lvl2pPr>
            <a:lvl3pPr lvl="2" rtl="0" algn="l">
              <a:lnSpc>
                <a:spcPct val="100000"/>
              </a:lnSpc>
              <a:spcBef>
                <a:spcPts val="0"/>
              </a:spcBef>
              <a:spcAft>
                <a:spcPts val="0"/>
              </a:spcAft>
              <a:buClr>
                <a:srgbClr val="FFFFFF"/>
              </a:buClr>
              <a:buSzPts val="6000"/>
              <a:buNone/>
              <a:defRPr sz="6000">
                <a:solidFill>
                  <a:srgbClr val="FFFFFF"/>
                </a:solidFill>
              </a:defRPr>
            </a:lvl3pPr>
            <a:lvl4pPr lvl="3" rtl="0" algn="l">
              <a:lnSpc>
                <a:spcPct val="100000"/>
              </a:lnSpc>
              <a:spcBef>
                <a:spcPts val="0"/>
              </a:spcBef>
              <a:spcAft>
                <a:spcPts val="0"/>
              </a:spcAft>
              <a:buClr>
                <a:srgbClr val="FFFFFF"/>
              </a:buClr>
              <a:buSzPts val="6000"/>
              <a:buNone/>
              <a:defRPr sz="6000">
                <a:solidFill>
                  <a:srgbClr val="FFFFFF"/>
                </a:solidFill>
              </a:defRPr>
            </a:lvl4pPr>
            <a:lvl5pPr lvl="4" rtl="0" algn="l">
              <a:lnSpc>
                <a:spcPct val="100000"/>
              </a:lnSpc>
              <a:spcBef>
                <a:spcPts val="0"/>
              </a:spcBef>
              <a:spcAft>
                <a:spcPts val="0"/>
              </a:spcAft>
              <a:buClr>
                <a:srgbClr val="FFFFFF"/>
              </a:buClr>
              <a:buSzPts val="6000"/>
              <a:buNone/>
              <a:defRPr sz="6000">
                <a:solidFill>
                  <a:srgbClr val="FFFFFF"/>
                </a:solidFill>
              </a:defRPr>
            </a:lvl5pPr>
            <a:lvl6pPr lvl="5" rtl="0" algn="l">
              <a:lnSpc>
                <a:spcPct val="100000"/>
              </a:lnSpc>
              <a:spcBef>
                <a:spcPts val="0"/>
              </a:spcBef>
              <a:spcAft>
                <a:spcPts val="0"/>
              </a:spcAft>
              <a:buClr>
                <a:srgbClr val="FFFFFF"/>
              </a:buClr>
              <a:buSzPts val="6000"/>
              <a:buNone/>
              <a:defRPr sz="6000">
                <a:solidFill>
                  <a:srgbClr val="FFFFFF"/>
                </a:solidFill>
              </a:defRPr>
            </a:lvl6pPr>
            <a:lvl7pPr lvl="6" rtl="0" algn="l">
              <a:lnSpc>
                <a:spcPct val="100000"/>
              </a:lnSpc>
              <a:spcBef>
                <a:spcPts val="0"/>
              </a:spcBef>
              <a:spcAft>
                <a:spcPts val="0"/>
              </a:spcAft>
              <a:buClr>
                <a:srgbClr val="FFFFFF"/>
              </a:buClr>
              <a:buSzPts val="6000"/>
              <a:buNone/>
              <a:defRPr sz="6000">
                <a:solidFill>
                  <a:srgbClr val="FFFFFF"/>
                </a:solidFill>
              </a:defRPr>
            </a:lvl7pPr>
            <a:lvl8pPr lvl="7" rtl="0" algn="l">
              <a:lnSpc>
                <a:spcPct val="100000"/>
              </a:lnSpc>
              <a:spcBef>
                <a:spcPts val="0"/>
              </a:spcBef>
              <a:spcAft>
                <a:spcPts val="0"/>
              </a:spcAft>
              <a:buClr>
                <a:srgbClr val="FFFFFF"/>
              </a:buClr>
              <a:buSzPts val="6000"/>
              <a:buNone/>
              <a:defRPr sz="6000">
                <a:solidFill>
                  <a:srgbClr val="FFFFFF"/>
                </a:solidFill>
              </a:defRPr>
            </a:lvl8pPr>
            <a:lvl9pPr lvl="8" rtl="0" algn="l">
              <a:lnSpc>
                <a:spcPct val="100000"/>
              </a:lnSpc>
              <a:spcBef>
                <a:spcPts val="0"/>
              </a:spcBef>
              <a:spcAft>
                <a:spcPts val="0"/>
              </a:spcAft>
              <a:buClr>
                <a:srgbClr val="FFFFFF"/>
              </a:buClr>
              <a:buSzPts val="6000"/>
              <a:buNone/>
              <a:defRPr sz="6000">
                <a:solidFill>
                  <a:srgbClr val="FFFFFF"/>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bg>
      <p:bgPr>
        <a:solidFill>
          <a:schemeClr val="lt1"/>
        </a:solidFill>
      </p:bgPr>
    </p:bg>
    <p:spTree>
      <p:nvGrpSpPr>
        <p:cNvPr id="99" name="Shape 99"/>
        <p:cNvGrpSpPr/>
        <p:nvPr/>
      </p:nvGrpSpPr>
      <p:grpSpPr>
        <a:xfrm>
          <a:off x="0" y="0"/>
          <a:ext cx="0" cy="0"/>
          <a:chOff x="0" y="0"/>
          <a:chExt cx="0" cy="0"/>
        </a:xfrm>
      </p:grpSpPr>
      <p:sp>
        <p:nvSpPr>
          <p:cNvPr id="100" name="Google Shape;100;p26"/>
          <p:cNvSpPr/>
          <p:nvPr/>
        </p:nvSpPr>
        <p:spPr>
          <a:xfrm flipH="1">
            <a:off x="390735" y="379877"/>
            <a:ext cx="8362529" cy="4383746"/>
          </a:xfrm>
          <a:custGeom>
            <a:rect b="b" l="l" r="r" t="t"/>
            <a:pathLst>
              <a:path extrusionOk="0" fill="none" h="149667" w="285508">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cap="flat" cmpd="sng" w="19050">
            <a:solidFill>
              <a:srgbClr val="36220F"/>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26"/>
          <p:cNvSpPr txBox="1"/>
          <p:nvPr>
            <p:ph idx="1" type="body"/>
          </p:nvPr>
        </p:nvSpPr>
        <p:spPr>
          <a:xfrm>
            <a:off x="1757200" y="2161800"/>
            <a:ext cx="5629800" cy="819900"/>
          </a:xfrm>
          <a:prstGeom prst="rect">
            <a:avLst/>
          </a:prstGeom>
          <a:noFill/>
          <a:ln>
            <a:noFill/>
          </a:ln>
        </p:spPr>
        <p:txBody>
          <a:bodyPr anchorCtr="0" anchor="ctr" bIns="91425" lIns="91425" spcFirstLastPara="1" rIns="91425" wrap="square" tIns="91425">
            <a:noAutofit/>
          </a:bodyPr>
          <a:lstStyle>
            <a:lvl1pPr indent="-419100" lvl="0" marL="457200" rtl="0" algn="ctr">
              <a:lnSpc>
                <a:spcPct val="100000"/>
              </a:lnSpc>
              <a:spcBef>
                <a:spcPts val="600"/>
              </a:spcBef>
              <a:spcAft>
                <a:spcPts val="0"/>
              </a:spcAft>
              <a:buClr>
                <a:srgbClr val="D87200"/>
              </a:buClr>
              <a:buSzPts val="3000"/>
              <a:buChar char="●"/>
              <a:defRPr i="1" sz="3000">
                <a:solidFill>
                  <a:srgbClr val="36220F"/>
                </a:solidFill>
              </a:defRPr>
            </a:lvl1pPr>
            <a:lvl2pPr indent="-419100" lvl="1" marL="914400" rtl="0" algn="ctr">
              <a:lnSpc>
                <a:spcPct val="100000"/>
              </a:lnSpc>
              <a:spcBef>
                <a:spcPts val="0"/>
              </a:spcBef>
              <a:spcAft>
                <a:spcPts val="0"/>
              </a:spcAft>
              <a:buClr>
                <a:srgbClr val="D87200"/>
              </a:buClr>
              <a:buSzPts val="3000"/>
              <a:buChar char="○"/>
              <a:defRPr i="1" sz="3000">
                <a:solidFill>
                  <a:srgbClr val="36220F"/>
                </a:solidFill>
              </a:defRPr>
            </a:lvl2pPr>
            <a:lvl3pPr indent="-419100" lvl="2" marL="1371600" rtl="0" algn="ctr">
              <a:lnSpc>
                <a:spcPct val="100000"/>
              </a:lnSpc>
              <a:spcBef>
                <a:spcPts val="0"/>
              </a:spcBef>
              <a:spcAft>
                <a:spcPts val="0"/>
              </a:spcAft>
              <a:buClr>
                <a:srgbClr val="D87200"/>
              </a:buClr>
              <a:buSzPts val="3000"/>
              <a:buChar char="■"/>
              <a:defRPr i="1" sz="3000">
                <a:solidFill>
                  <a:srgbClr val="36220F"/>
                </a:solidFill>
              </a:defRPr>
            </a:lvl3pPr>
            <a:lvl4pPr indent="-419100" lvl="3" marL="1828800" rtl="0" algn="ctr">
              <a:lnSpc>
                <a:spcPct val="100000"/>
              </a:lnSpc>
              <a:spcBef>
                <a:spcPts val="0"/>
              </a:spcBef>
              <a:spcAft>
                <a:spcPts val="0"/>
              </a:spcAft>
              <a:buClr>
                <a:srgbClr val="D87200"/>
              </a:buClr>
              <a:buSzPts val="3000"/>
              <a:buChar char="●"/>
              <a:defRPr i="1" sz="3000">
                <a:solidFill>
                  <a:srgbClr val="36220F"/>
                </a:solidFill>
              </a:defRPr>
            </a:lvl4pPr>
            <a:lvl5pPr indent="-419100" lvl="4" marL="2286000" rtl="0" algn="ctr">
              <a:lnSpc>
                <a:spcPct val="100000"/>
              </a:lnSpc>
              <a:spcBef>
                <a:spcPts val="0"/>
              </a:spcBef>
              <a:spcAft>
                <a:spcPts val="0"/>
              </a:spcAft>
              <a:buClr>
                <a:srgbClr val="D87200"/>
              </a:buClr>
              <a:buSzPts val="3000"/>
              <a:buChar char="○"/>
              <a:defRPr i="1" sz="3000">
                <a:solidFill>
                  <a:srgbClr val="36220F"/>
                </a:solidFill>
              </a:defRPr>
            </a:lvl5pPr>
            <a:lvl6pPr indent="-419100" lvl="5" marL="2743200" rtl="0" algn="ctr">
              <a:lnSpc>
                <a:spcPct val="100000"/>
              </a:lnSpc>
              <a:spcBef>
                <a:spcPts val="0"/>
              </a:spcBef>
              <a:spcAft>
                <a:spcPts val="0"/>
              </a:spcAft>
              <a:buClr>
                <a:srgbClr val="D87200"/>
              </a:buClr>
              <a:buSzPts val="3000"/>
              <a:buChar char="■"/>
              <a:defRPr i="1" sz="3000">
                <a:solidFill>
                  <a:srgbClr val="36220F"/>
                </a:solidFill>
              </a:defRPr>
            </a:lvl6pPr>
            <a:lvl7pPr indent="-419100" lvl="6" marL="3200400" rtl="0" algn="ctr">
              <a:lnSpc>
                <a:spcPct val="100000"/>
              </a:lnSpc>
              <a:spcBef>
                <a:spcPts val="0"/>
              </a:spcBef>
              <a:spcAft>
                <a:spcPts val="0"/>
              </a:spcAft>
              <a:buClr>
                <a:srgbClr val="D87200"/>
              </a:buClr>
              <a:buSzPts val="3000"/>
              <a:buChar char="●"/>
              <a:defRPr i="1" sz="3000">
                <a:solidFill>
                  <a:srgbClr val="36220F"/>
                </a:solidFill>
              </a:defRPr>
            </a:lvl7pPr>
            <a:lvl8pPr indent="-419100" lvl="7" marL="3657600" rtl="0" algn="ctr">
              <a:lnSpc>
                <a:spcPct val="100000"/>
              </a:lnSpc>
              <a:spcBef>
                <a:spcPts val="0"/>
              </a:spcBef>
              <a:spcAft>
                <a:spcPts val="0"/>
              </a:spcAft>
              <a:buClr>
                <a:srgbClr val="D87200"/>
              </a:buClr>
              <a:buSzPts val="3000"/>
              <a:buChar char="○"/>
              <a:defRPr i="1" sz="3000">
                <a:solidFill>
                  <a:srgbClr val="36220F"/>
                </a:solidFill>
              </a:defRPr>
            </a:lvl8pPr>
            <a:lvl9pPr indent="-419100" lvl="8" marL="4114800" rtl="0" algn="ctr">
              <a:lnSpc>
                <a:spcPct val="100000"/>
              </a:lnSpc>
              <a:spcBef>
                <a:spcPts val="0"/>
              </a:spcBef>
              <a:spcAft>
                <a:spcPts val="0"/>
              </a:spcAft>
              <a:buClr>
                <a:srgbClr val="D87200"/>
              </a:buClr>
              <a:buSzPts val="3000"/>
              <a:buChar char="■"/>
              <a:defRPr i="1" sz="3000">
                <a:solidFill>
                  <a:srgbClr val="36220F"/>
                </a:solidFill>
              </a:defRPr>
            </a:lvl9pPr>
          </a:lstStyle>
          <a:p/>
        </p:txBody>
      </p:sp>
      <p:sp>
        <p:nvSpPr>
          <p:cNvPr id="102" name="Google Shape;102;p26"/>
          <p:cNvSpPr txBox="1"/>
          <p:nvPr/>
        </p:nvSpPr>
        <p:spPr>
          <a:xfrm>
            <a:off x="205550" y="75075"/>
            <a:ext cx="799500" cy="65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0"/>
              <a:buFont typeface="Arial"/>
              <a:buNone/>
            </a:pPr>
            <a:r>
              <a:rPr b="1" i="0" lang="en" sz="12000" u="none" cap="none" strike="noStrike">
                <a:solidFill>
                  <a:srgbClr val="36220F"/>
                </a:solidFill>
                <a:latin typeface="Raleway"/>
                <a:ea typeface="Raleway"/>
                <a:cs typeface="Raleway"/>
                <a:sym typeface="Raleway"/>
              </a:rPr>
              <a:t>“</a:t>
            </a:r>
            <a:endParaRPr b="1" i="0" sz="12000" u="none" cap="none" strike="noStrike">
              <a:solidFill>
                <a:srgbClr val="36220F"/>
              </a:solidFill>
              <a:latin typeface="Raleway"/>
              <a:ea typeface="Raleway"/>
              <a:cs typeface="Raleway"/>
              <a:sym typeface="Raleway"/>
            </a:endParaRPr>
          </a:p>
        </p:txBody>
      </p:sp>
      <p:sp>
        <p:nvSpPr>
          <p:cNvPr id="103" name="Google Shape;103;p26"/>
          <p:cNvSpPr txBox="1"/>
          <p:nvPr>
            <p:ph idx="12" type="sldNum"/>
          </p:nvPr>
        </p:nvSpPr>
        <p:spPr>
          <a:xfrm>
            <a:off x="8604400" y="4590300"/>
            <a:ext cx="539700" cy="5532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1pPr>
            <a:lvl2pPr indent="0" lvl="1"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2pPr>
            <a:lvl3pPr indent="0" lvl="2"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3pPr>
            <a:lvl4pPr indent="0" lvl="3"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4pPr>
            <a:lvl5pPr indent="0" lvl="4"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5pPr>
            <a:lvl6pPr indent="0" lvl="5"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6pPr>
            <a:lvl7pPr indent="0" lvl="6"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7pPr>
            <a:lvl8pPr indent="0" lvl="7"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8pPr>
            <a:lvl9pPr indent="0" lvl="8"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003975"/>
            <a:ext cx="8300700" cy="3564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20" name="Google Shape;20;p4"/>
          <p:cNvCxnSpPr/>
          <p:nvPr/>
        </p:nvCxnSpPr>
        <p:spPr>
          <a:xfrm flipH="1" rot="10800000">
            <a:off x="376675" y="876550"/>
            <a:ext cx="1362600" cy="990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3" name="Shape 33"/>
        <p:cNvGrpSpPr/>
        <p:nvPr/>
      </p:nvGrpSpPr>
      <p:grpSpPr>
        <a:xfrm>
          <a:off x="0" y="0"/>
          <a:ext cx="0" cy="0"/>
          <a:chOff x="0" y="0"/>
          <a:chExt cx="0" cy="0"/>
        </a:xfrm>
      </p:grpSpPr>
      <p:sp>
        <p:nvSpPr>
          <p:cNvPr id="34" name="Google Shape;34;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9" name="Google Shape;39;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0" name="Google Shape;4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1" name="Google Shape;41;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2" name="Shape 42"/>
        <p:cNvGrpSpPr/>
        <p:nvPr/>
      </p:nvGrpSpPr>
      <p:grpSpPr>
        <a:xfrm>
          <a:off x="0" y="0"/>
          <a:ext cx="0" cy="0"/>
          <a:chOff x="0" y="0"/>
          <a:chExt cx="0" cy="0"/>
        </a:xfrm>
      </p:grpSpPr>
      <p:sp>
        <p:nvSpPr>
          <p:cNvPr id="43" name="Google Shape;43;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4" name="Google Shape;4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3.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1949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2800"/>
              <a:buFont typeface="Roboto"/>
              <a:buNone/>
              <a:defRPr sz="2800">
                <a:solidFill>
                  <a:schemeClr val="accent1"/>
                </a:solidFill>
                <a:latin typeface="Roboto"/>
                <a:ea typeface="Roboto"/>
                <a:cs typeface="Roboto"/>
                <a:sym typeface="Roboto"/>
              </a:defRPr>
            </a:lvl1pPr>
            <a:lvl2pPr lvl="1">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003975"/>
            <a:ext cx="8520600" cy="3564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push dir="r"/>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1" name="Shape 51"/>
        <p:cNvGrpSpPr/>
        <p:nvPr/>
      </p:nvGrpSpPr>
      <p:grpSpPr>
        <a:xfrm>
          <a:off x="0" y="0"/>
          <a:ext cx="0" cy="0"/>
          <a:chOff x="0" y="0"/>
          <a:chExt cx="0" cy="0"/>
        </a:xfrm>
      </p:grpSpPr>
      <p:sp>
        <p:nvSpPr>
          <p:cNvPr id="52" name="Google Shape;52;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3" name="Google Shape;53;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4" name="Google Shape;54;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1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7.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drive.google.com/file/d/1dUZDr4emrvqvSxE72qfEvCfRAPyJ96tN/view" TargetMode="External"/><Relationship Id="rId4" Type="http://schemas.openxmlformats.org/officeDocument/2006/relationships/image" Target="../media/image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drive.google.com/file/d/1D4O10PHfcxOLG7-to8AbtDFw26cNJrF2/view" TargetMode="External"/><Relationship Id="rId4" Type="http://schemas.openxmlformats.org/officeDocument/2006/relationships/image" Target="../media/image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9.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brianspha.github.io/Shinstha-Project/#" TargetMode="External"/><Relationship Id="rId4" Type="http://schemas.openxmlformats.org/officeDocument/2006/relationships/hyperlink" Target="https://github.com/Brianspha/Shinstha-Project" TargetMode="External"/><Relationship Id="rId5" Type="http://schemas.openxmlformats.org/officeDocument/2006/relationships/hyperlink" Target="https://www.verifiedorganic.io/"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hyperlink" Target="https://www.instagram.com/millionairefarmer/" TargetMode="Externa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hyperlink" Target="https://www.instagram.com/debasethaboss/" TargetMode="External"/><Relationship Id="rId4" Type="http://schemas.openxmlformats.org/officeDocument/2006/relationships/hyperlink" Target="https://www.instagram.com/debasethaboss/" TargetMode="External"/><Relationship Id="rId5" Type="http://schemas.openxmlformats.org/officeDocument/2006/relationships/hyperlink" Target="http://drive.google.com/file/d/1nk9eE3ut8HIB6ZpNDTjup3HgtW9r-2_M/view" TargetMode="External"/><Relationship Id="rId6" Type="http://schemas.openxmlformats.org/officeDocument/2006/relationships/image" Target="../media/image14.png"/><Relationship Id="rId7" Type="http://schemas.openxmlformats.org/officeDocument/2006/relationships/hyperlink" Target="http://drive.google.com/file/d/1AH5iuRxNOx0VoozkLtikn3CA5wohmwLF/view"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2.png"/><Relationship Id="rId4" Type="http://schemas.openxmlformats.org/officeDocument/2006/relationships/image" Target="../media/image24.png"/><Relationship Id="rId5" Type="http://schemas.openxmlformats.org/officeDocument/2006/relationships/image" Target="../media/image1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hyperlink" Target="https://cellulant.com/blog/blockchain-technology-in-africa/"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image" Target="../media/image23.jpg"/><Relationship Id="rId4" Type="http://schemas.openxmlformats.org/officeDocument/2006/relationships/image" Target="../media/image16.png"/><Relationship Id="rId5"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8.png"/><Relationship Id="rId4" Type="http://schemas.openxmlformats.org/officeDocument/2006/relationships/image" Target="../media/image20.png"/><Relationship Id="rId5" Type="http://schemas.openxmlformats.org/officeDocument/2006/relationships/image" Target="../media/image21.png"/><Relationship Id="rId6" Type="http://schemas.openxmlformats.org/officeDocument/2006/relationships/hyperlink" Target="http://www.youtube.com/watch?v=2c_sxJay8_s" TargetMode="External"/><Relationship Id="rId7" Type="http://schemas.openxmlformats.org/officeDocument/2006/relationships/image" Target="../media/image19.jpg"/></Relationships>
</file>

<file path=ppt/slides/_rels/slide24.xml.rels><?xml version="1.0" encoding="UTF-8" standalone="yes"?><Relationships xmlns="http://schemas.openxmlformats.org/package/2006/relationships"><Relationship Id="rId11" Type="http://schemas.openxmlformats.org/officeDocument/2006/relationships/hyperlink" Target="https://www.gsma.com/r/mobileeconomy/west-africa/" TargetMode="External"/><Relationship Id="rId10" Type="http://schemas.openxmlformats.org/officeDocument/2006/relationships/hyperlink" Target="https://www.verifiedorganic.io/" TargetMode="External"/><Relationship Id="rId13" Type="http://schemas.openxmlformats.org/officeDocument/2006/relationships/hyperlink" Target="https://www.howwemadeitinafrica.com/agriculture-africa-potential-versus-reality/57635/" TargetMode="External"/><Relationship Id="rId12" Type="http://schemas.openxmlformats.org/officeDocument/2006/relationships/hyperlink" Target="https://www.worldbank.org/en/news/video/2015/06/11/telling-myths-from-facts-africas-agricultural-data-gap" TargetMode="External"/><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www.cellulant.com/blog/blockchain-techology-in-africa/" TargetMode="External"/><Relationship Id="rId4" Type="http://schemas.openxmlformats.org/officeDocument/2006/relationships/hyperlink" Target="https://play.google.com/store/apps/details?id=com.agromarketday&amp;hl=en" TargetMode="External"/><Relationship Id="rId9" Type="http://schemas.openxmlformats.org/officeDocument/2006/relationships/hyperlink" Target="https://www.integrated-cbd.com/our-farms" TargetMode="External"/><Relationship Id="rId14" Type="http://schemas.openxmlformats.org/officeDocument/2006/relationships/hyperlink" Target="https://gro-intelligence.com/insights/articles/blockchain-in-agriculture" TargetMode="External"/><Relationship Id="rId5" Type="http://schemas.openxmlformats.org/officeDocument/2006/relationships/hyperlink" Target="http://www.agromarketday.com/" TargetMode="External"/><Relationship Id="rId6" Type="http://schemas.openxmlformats.org/officeDocument/2006/relationships/hyperlink" Target="http://www.fao.org/e-agriculture/blog/how-blockchain-can-help-smallholder-farmers" TargetMode="External"/><Relationship Id="rId7" Type="http://schemas.openxmlformats.org/officeDocument/2006/relationships/hyperlink" Target="http://www.agriledger.io/" TargetMode="External"/><Relationship Id="rId8" Type="http://schemas.openxmlformats.org/officeDocument/2006/relationships/hyperlink" Target="https://www.ifoam.bio/en/community-supported-agriculture-csa"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4.jpg"/><Relationship Id="rId6"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www.lucidchart.com/documents/edit/b7ac89a2-e1e1-4254-846c-b420dcddc970/0?callback=close&amp;name=slides&amp;callback_type=back&amp;v=4120&amp;s=720" TargetMode="External"/><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27"/>
          <p:cNvSpPr txBox="1"/>
          <p:nvPr>
            <p:ph idx="1" type="body"/>
          </p:nvPr>
        </p:nvSpPr>
        <p:spPr>
          <a:xfrm>
            <a:off x="0" y="1152475"/>
            <a:ext cx="4714500" cy="268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 </a:t>
            </a:r>
            <a:endParaRPr sz="2000"/>
          </a:p>
          <a:p>
            <a:pPr indent="0" lvl="0" marL="0" rtl="0" algn="ctr">
              <a:spcBef>
                <a:spcPts val="1600"/>
              </a:spcBef>
              <a:spcAft>
                <a:spcPts val="1600"/>
              </a:spcAft>
              <a:buNone/>
            </a:pPr>
            <a:r>
              <a:rPr lang="en" sz="2000">
                <a:solidFill>
                  <a:schemeClr val="accent1"/>
                </a:solidFill>
                <a:latin typeface="Raleway"/>
                <a:ea typeface="Raleway"/>
                <a:cs typeface="Raleway"/>
                <a:sym typeface="Raleway"/>
              </a:rPr>
              <a:t>A Decentralized Online Market: Connecting Remote Organic Farmers with Buyers Via Whatsapp &amp; Web3!!</a:t>
            </a:r>
            <a:endParaRPr sz="2000">
              <a:solidFill>
                <a:schemeClr val="accent1"/>
              </a:solidFill>
              <a:latin typeface="Raleway"/>
              <a:ea typeface="Raleway"/>
              <a:cs typeface="Raleway"/>
              <a:sym typeface="Raleway"/>
            </a:endParaRPr>
          </a:p>
        </p:txBody>
      </p:sp>
      <p:cxnSp>
        <p:nvCxnSpPr>
          <p:cNvPr id="109" name="Google Shape;109;p27"/>
          <p:cNvCxnSpPr/>
          <p:nvPr/>
        </p:nvCxnSpPr>
        <p:spPr>
          <a:xfrm>
            <a:off x="0" y="4001675"/>
            <a:ext cx="4739700" cy="21900"/>
          </a:xfrm>
          <a:prstGeom prst="straightConnector1">
            <a:avLst/>
          </a:prstGeom>
          <a:noFill/>
          <a:ln cap="flat" cmpd="sng" w="9525">
            <a:solidFill>
              <a:schemeClr val="accent1"/>
            </a:solidFill>
            <a:prstDash val="solid"/>
            <a:round/>
            <a:headEnd len="med" w="med" type="none"/>
            <a:tailEnd len="med" w="med" type="none"/>
          </a:ln>
        </p:spPr>
      </p:cxnSp>
      <p:pic>
        <p:nvPicPr>
          <p:cNvPr id="110" name="Google Shape;110;p27"/>
          <p:cNvPicPr preferRelativeResize="0"/>
          <p:nvPr/>
        </p:nvPicPr>
        <p:blipFill rotWithShape="1">
          <a:blip r:embed="rId3">
            <a:alphaModFix/>
          </a:blip>
          <a:srcRect b="0" l="-125530" r="125530" t="3456"/>
          <a:stretch/>
        </p:blipFill>
        <p:spPr>
          <a:xfrm>
            <a:off x="3215475" y="174225"/>
            <a:ext cx="2499970" cy="2499974"/>
          </a:xfrm>
          <a:prstGeom prst="rect">
            <a:avLst/>
          </a:prstGeom>
          <a:noFill/>
          <a:ln>
            <a:noFill/>
          </a:ln>
        </p:spPr>
      </p:pic>
      <p:sp>
        <p:nvSpPr>
          <p:cNvPr id="111" name="Google Shape;111;p27"/>
          <p:cNvSpPr txBox="1"/>
          <p:nvPr/>
        </p:nvSpPr>
        <p:spPr>
          <a:xfrm>
            <a:off x="0" y="4189275"/>
            <a:ext cx="4739700" cy="954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Raleway"/>
                <a:ea typeface="Raleway"/>
                <a:cs typeface="Raleway"/>
                <a:sym typeface="Raleway"/>
              </a:rPr>
              <a:t>Road2DevCon</a:t>
            </a:r>
            <a:r>
              <a:rPr lang="en">
                <a:solidFill>
                  <a:schemeClr val="dk1"/>
                </a:solidFill>
                <a:latin typeface="Raleway"/>
                <a:ea typeface="Raleway"/>
                <a:cs typeface="Raleway"/>
                <a:sym typeface="Raleway"/>
              </a:rPr>
              <a:t> Hackathon</a:t>
            </a:r>
            <a:endParaRPr>
              <a:solidFill>
                <a:schemeClr val="dk1"/>
              </a:solidFill>
              <a:latin typeface="Raleway"/>
              <a:ea typeface="Raleway"/>
              <a:cs typeface="Raleway"/>
              <a:sym typeface="Raleway"/>
            </a:endParaRPr>
          </a:p>
          <a:p>
            <a:pPr indent="0" lvl="0" marL="0" rtl="0" algn="ctr">
              <a:lnSpc>
                <a:spcPct val="115000"/>
              </a:lnSpc>
              <a:spcBef>
                <a:spcPts val="0"/>
              </a:spcBef>
              <a:spcAft>
                <a:spcPts val="0"/>
              </a:spcAft>
              <a:buNone/>
            </a:pPr>
            <a:r>
              <a:rPr lang="en">
                <a:solidFill>
                  <a:schemeClr val="dk1"/>
                </a:solidFill>
                <a:latin typeface="Raleway"/>
                <a:ea typeface="Raleway"/>
                <a:cs typeface="Raleway"/>
                <a:sym typeface="Raleway"/>
              </a:rPr>
              <a:t>Consensys Labs Relay Bounty:</a:t>
            </a:r>
            <a:endParaRPr>
              <a:solidFill>
                <a:schemeClr val="dk1"/>
              </a:solidFill>
              <a:latin typeface="Raleway"/>
              <a:ea typeface="Raleway"/>
              <a:cs typeface="Raleway"/>
              <a:sym typeface="Raleway"/>
            </a:endParaRPr>
          </a:p>
          <a:p>
            <a:pPr indent="0" lvl="0" marL="0" rtl="0" algn="ctr">
              <a:lnSpc>
                <a:spcPct val="115000"/>
              </a:lnSpc>
              <a:spcBef>
                <a:spcPts val="0"/>
              </a:spcBef>
              <a:spcAft>
                <a:spcPts val="0"/>
              </a:spcAft>
              <a:buNone/>
            </a:pPr>
            <a:r>
              <a:rPr lang="en">
                <a:solidFill>
                  <a:schemeClr val="dk1"/>
                </a:solidFill>
                <a:latin typeface="Raleway"/>
                <a:ea typeface="Raleway"/>
                <a:cs typeface="Raleway"/>
                <a:sym typeface="Raleway"/>
              </a:rPr>
              <a:t>Open Finance | Decentralizing Research</a:t>
            </a:r>
            <a:endParaRPr>
              <a:solidFill>
                <a:schemeClr val="dk1"/>
              </a:solidFill>
              <a:latin typeface="Raleway"/>
              <a:ea typeface="Raleway"/>
              <a:cs typeface="Raleway"/>
              <a:sym typeface="Raleway"/>
            </a:endParaRPr>
          </a:p>
        </p:txBody>
      </p:sp>
      <p:sp>
        <p:nvSpPr>
          <p:cNvPr id="112" name="Google Shape;112;p27"/>
          <p:cNvSpPr txBox="1"/>
          <p:nvPr>
            <p:ph type="title"/>
          </p:nvPr>
        </p:nvSpPr>
        <p:spPr>
          <a:xfrm>
            <a:off x="-25200" y="194925"/>
            <a:ext cx="4739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aleway"/>
                <a:ea typeface="Raleway"/>
                <a:cs typeface="Raleway"/>
                <a:sym typeface="Raleway"/>
              </a:rPr>
              <a:t>Shintsha</a:t>
            </a:r>
            <a:endParaRPr>
              <a:solidFill>
                <a:srgbClr val="FFFFFF"/>
              </a:solidFill>
              <a:latin typeface="Raleway"/>
              <a:ea typeface="Raleway"/>
              <a:cs typeface="Raleway"/>
              <a:sym typeface="Raleway"/>
            </a:endParaRPr>
          </a:p>
        </p:txBody>
      </p:sp>
      <p:pic>
        <p:nvPicPr>
          <p:cNvPr id="113" name="Google Shape;113;p27"/>
          <p:cNvPicPr preferRelativeResize="0"/>
          <p:nvPr/>
        </p:nvPicPr>
        <p:blipFill>
          <a:blip r:embed="rId4">
            <a:alphaModFix/>
          </a:blip>
          <a:stretch>
            <a:fillRect/>
          </a:stretch>
        </p:blipFill>
        <p:spPr>
          <a:xfrm>
            <a:off x="4714500" y="0"/>
            <a:ext cx="4429502" cy="5143500"/>
          </a:xfrm>
          <a:prstGeom prst="rect">
            <a:avLst/>
          </a:prstGeom>
          <a:noFill/>
          <a:ln>
            <a:noFill/>
          </a:ln>
        </p:spPr>
      </p:pic>
    </p:spTree>
  </p:cSld>
  <p:clrMapOvr>
    <a:masterClrMapping/>
  </p:clrMapOvr>
  <mc:AlternateContent>
    <mc:Choice Requires="p14">
      <p:transition spd="slow" p14:dur="4500">
        <p:push dir="r"/>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36"/>
          <p:cNvSpPr txBox="1"/>
          <p:nvPr>
            <p:ph type="title"/>
          </p:nvPr>
        </p:nvSpPr>
        <p:spPr>
          <a:xfrm>
            <a:off x="-52900" y="2007625"/>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How SHINTSHA works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37"/>
          <p:cNvSpPr txBox="1"/>
          <p:nvPr>
            <p:ph type="title"/>
          </p:nvPr>
        </p:nvSpPr>
        <p:spPr>
          <a:xfrm>
            <a:off x="311700" y="194925"/>
            <a:ext cx="6003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Current </a:t>
            </a:r>
            <a:r>
              <a:rPr lang="en"/>
              <a:t>Alternatives: Middlemen</a:t>
            </a:r>
            <a:endParaRPr/>
          </a:p>
        </p:txBody>
      </p:sp>
      <p:sp>
        <p:nvSpPr>
          <p:cNvPr id="187" name="Google Shape;187;p37"/>
          <p:cNvSpPr txBox="1"/>
          <p:nvPr>
            <p:ph idx="1" type="body"/>
          </p:nvPr>
        </p:nvSpPr>
        <p:spPr>
          <a:xfrm>
            <a:off x="311700" y="1003975"/>
            <a:ext cx="6003600" cy="39834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lang="en" sz="1400">
                <a:latin typeface="Raleway"/>
                <a:ea typeface="Raleway"/>
                <a:cs typeface="Raleway"/>
                <a:sym typeface="Raleway"/>
              </a:rPr>
              <a:t>Middlemen has for long being a source of concern for farmers as they are being underpriced for goods they produce,since they can’t access the mainstream market either due to their remote location or inaccessibility to consumers.</a:t>
            </a:r>
            <a:endParaRPr sz="1400">
              <a:latin typeface="Raleway"/>
              <a:ea typeface="Raleway"/>
              <a:cs typeface="Raleway"/>
              <a:sym typeface="Raleway"/>
            </a:endParaRPr>
          </a:p>
          <a:p>
            <a:pPr indent="-317500" lvl="0" marL="457200" rtl="0" algn="just">
              <a:spcBef>
                <a:spcPts val="1000"/>
              </a:spcBef>
              <a:spcAft>
                <a:spcPts val="0"/>
              </a:spcAft>
              <a:buSzPts val="1400"/>
              <a:buFont typeface="Raleway"/>
              <a:buChar char="●"/>
            </a:pPr>
            <a:r>
              <a:rPr lang="en" sz="1400">
                <a:latin typeface="Raleway"/>
                <a:ea typeface="Raleway"/>
                <a:cs typeface="Raleway"/>
                <a:sym typeface="Raleway"/>
              </a:rPr>
              <a:t>Mr. Obi has harvested new organic produce from his plantation and he needs  to sell them, he goes to the middleman (Wholesaler, retailer etc) to negotiate prices,after which they both agree on a price.</a:t>
            </a:r>
            <a:endParaRPr sz="1400">
              <a:latin typeface="Raleway"/>
              <a:ea typeface="Raleway"/>
              <a:cs typeface="Raleway"/>
              <a:sym typeface="Raleway"/>
            </a:endParaRPr>
          </a:p>
          <a:p>
            <a:pPr indent="-317500" lvl="0" marL="457200" rtl="0" algn="just">
              <a:spcBef>
                <a:spcPts val="0"/>
              </a:spcBef>
              <a:spcAft>
                <a:spcPts val="0"/>
              </a:spcAft>
              <a:buSzPts val="1400"/>
              <a:buFont typeface="Raleway"/>
              <a:buChar char="●"/>
            </a:pPr>
            <a:r>
              <a:rPr lang="en" sz="1400">
                <a:latin typeface="Raleway"/>
                <a:ea typeface="Raleway"/>
                <a:cs typeface="Raleway"/>
                <a:sym typeface="Raleway"/>
              </a:rPr>
              <a:t>The wholesaler/retailer then sells to a consumer for double the amount he purchased from Mr. Obi leading to inconsistency and fluctuation in prices.</a:t>
            </a:r>
            <a:endParaRPr sz="1400">
              <a:latin typeface="Raleway"/>
              <a:ea typeface="Raleway"/>
              <a:cs typeface="Raleway"/>
              <a:sym typeface="Raleway"/>
            </a:endParaRPr>
          </a:p>
          <a:p>
            <a:pPr indent="-317500" lvl="0" marL="457200" rtl="0" algn="just">
              <a:spcBef>
                <a:spcPts val="0"/>
              </a:spcBef>
              <a:spcAft>
                <a:spcPts val="0"/>
              </a:spcAft>
              <a:buSzPts val="1400"/>
              <a:buFont typeface="Raleway"/>
              <a:buChar char="●"/>
            </a:pPr>
            <a:r>
              <a:rPr lang="en" sz="1400">
                <a:latin typeface="Raleway"/>
                <a:ea typeface="Raleway"/>
                <a:cs typeface="Raleway"/>
                <a:sym typeface="Raleway"/>
              </a:rPr>
              <a:t>Mr. Obi goes home with less than his product worth, with this rate he wouldn’t be able to expand his business and purchase good nutrients needed for his organic farm.</a:t>
            </a:r>
            <a:endParaRPr sz="1400">
              <a:latin typeface="Raleway"/>
              <a:ea typeface="Raleway"/>
              <a:cs typeface="Raleway"/>
              <a:sym typeface="Raleway"/>
            </a:endParaRPr>
          </a:p>
        </p:txBody>
      </p:sp>
      <p:pic>
        <p:nvPicPr>
          <p:cNvPr id="188" name="Google Shape;188;p37"/>
          <p:cNvPicPr preferRelativeResize="0"/>
          <p:nvPr/>
        </p:nvPicPr>
        <p:blipFill rotWithShape="1">
          <a:blip r:embed="rId3">
            <a:alphaModFix/>
          </a:blip>
          <a:srcRect b="0" l="19895" r="19889" t="0"/>
          <a:stretch/>
        </p:blipFill>
        <p:spPr>
          <a:xfrm>
            <a:off x="6315300" y="0"/>
            <a:ext cx="2828697" cy="514350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Google Shape;193;p38"/>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Product Market Fit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39"/>
          <p:cNvSpPr txBox="1"/>
          <p:nvPr/>
        </p:nvSpPr>
        <p:spPr>
          <a:xfrm>
            <a:off x="135425" y="185825"/>
            <a:ext cx="8719200" cy="102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chemeClr val="accent1"/>
                </a:solidFill>
                <a:latin typeface="Raleway"/>
                <a:ea typeface="Raleway"/>
                <a:cs typeface="Raleway"/>
                <a:sym typeface="Raleway"/>
              </a:rPr>
              <a:t>Product Demo :Farmer</a:t>
            </a:r>
            <a:endParaRPr b="1" sz="3000">
              <a:solidFill>
                <a:schemeClr val="accent1"/>
              </a:solidFill>
              <a:latin typeface="Raleway"/>
              <a:ea typeface="Raleway"/>
              <a:cs typeface="Raleway"/>
              <a:sym typeface="Raleway"/>
            </a:endParaRPr>
          </a:p>
        </p:txBody>
      </p:sp>
      <p:pic>
        <p:nvPicPr>
          <p:cNvPr id="199" name="Google Shape;199;p39" title="simplescreenrecorder-2019-10-05_00.51.44.mp4">
            <a:hlinkClick r:id="rId3"/>
          </p:cNvPr>
          <p:cNvPicPr preferRelativeResize="0"/>
          <p:nvPr/>
        </p:nvPicPr>
        <p:blipFill>
          <a:blip r:embed="rId4">
            <a:alphaModFix/>
          </a:blip>
          <a:stretch>
            <a:fillRect/>
          </a:stretch>
        </p:blipFill>
        <p:spPr>
          <a:xfrm>
            <a:off x="225925" y="976625"/>
            <a:ext cx="8628701" cy="4049674"/>
          </a:xfrm>
          <a:prstGeom prst="rect">
            <a:avLst/>
          </a:prstGeom>
          <a:noFill/>
          <a:ln>
            <a:noFill/>
          </a:ln>
        </p:spPr>
      </p:pic>
      <p:sp>
        <p:nvSpPr>
          <p:cNvPr id="200" name="Google Shape;200;p39"/>
          <p:cNvSpPr/>
          <p:nvPr/>
        </p:nvSpPr>
        <p:spPr>
          <a:xfrm>
            <a:off x="4431100" y="260400"/>
            <a:ext cx="448800" cy="4557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40"/>
          <p:cNvSpPr txBox="1"/>
          <p:nvPr>
            <p:ph type="title"/>
          </p:nvPr>
        </p:nvSpPr>
        <p:spPr>
          <a:xfrm>
            <a:off x="194525" y="262750"/>
            <a:ext cx="85206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latin typeface="Raleway"/>
                <a:ea typeface="Raleway"/>
                <a:cs typeface="Raleway"/>
                <a:sym typeface="Raleway"/>
              </a:rPr>
              <a:t>Product Demo : Investor/Buyer </a:t>
            </a:r>
            <a:endParaRPr b="1" sz="3000">
              <a:latin typeface="Raleway"/>
              <a:ea typeface="Raleway"/>
              <a:cs typeface="Raleway"/>
              <a:sym typeface="Raleway"/>
            </a:endParaRPr>
          </a:p>
        </p:txBody>
      </p:sp>
      <p:sp>
        <p:nvSpPr>
          <p:cNvPr id="206" name="Google Shape;206;p40"/>
          <p:cNvSpPr/>
          <p:nvPr/>
        </p:nvSpPr>
        <p:spPr>
          <a:xfrm>
            <a:off x="6185225" y="450050"/>
            <a:ext cx="729300" cy="4428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7" name="Google Shape;207;p40" title="Shinstha Investor.mov">
            <a:hlinkClick r:id="rId3"/>
          </p:cNvPr>
          <p:cNvPicPr preferRelativeResize="0"/>
          <p:nvPr/>
        </p:nvPicPr>
        <p:blipFill>
          <a:blip r:embed="rId4">
            <a:alphaModFix/>
          </a:blip>
          <a:stretch>
            <a:fillRect/>
          </a:stretch>
        </p:blipFill>
        <p:spPr>
          <a:xfrm>
            <a:off x="1324325" y="1104550"/>
            <a:ext cx="5837501" cy="37341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Google Shape;212;p41"/>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Prototype</a:t>
            </a:r>
            <a:endParaRPr/>
          </a:p>
        </p:txBody>
      </p:sp>
      <p:sp>
        <p:nvSpPr>
          <p:cNvPr id="213" name="Google Shape;213;p41"/>
          <p:cNvSpPr txBox="1"/>
          <p:nvPr>
            <p:ph idx="1" type="body"/>
          </p:nvPr>
        </p:nvSpPr>
        <p:spPr>
          <a:xfrm>
            <a:off x="311700" y="840900"/>
            <a:ext cx="3999900" cy="4302600"/>
          </a:xfrm>
          <a:prstGeom prst="rect">
            <a:avLst/>
          </a:prstGeom>
        </p:spPr>
        <p:txBody>
          <a:bodyPr anchorCtr="0" anchor="t" bIns="91425" lIns="91425" spcFirstLastPara="1" rIns="91425" wrap="square" tIns="91425">
            <a:noAutofit/>
          </a:bodyPr>
          <a:lstStyle/>
          <a:p>
            <a:pPr indent="-311150" lvl="0" marL="457200" rtl="0" algn="just">
              <a:lnSpc>
                <a:spcPct val="150000"/>
              </a:lnSpc>
              <a:spcBef>
                <a:spcPts val="1000"/>
              </a:spcBef>
              <a:spcAft>
                <a:spcPts val="0"/>
              </a:spcAft>
              <a:buSzPts val="1300"/>
              <a:buFont typeface="Raleway"/>
              <a:buChar char="●"/>
            </a:pPr>
            <a:r>
              <a:rPr lang="en" sz="1300">
                <a:latin typeface="Raleway"/>
                <a:ea typeface="Raleway"/>
                <a:cs typeface="Raleway"/>
                <a:sym typeface="Raleway"/>
              </a:rPr>
              <a:t>We built a web3 prototype (Shintsha) focused on enabling a high-level user-friendly experience for buyers and organic farmers to connect, through web3 and through whatsapp.</a:t>
            </a:r>
            <a:endParaRPr sz="1300">
              <a:latin typeface="Raleway"/>
              <a:ea typeface="Raleway"/>
              <a:cs typeface="Raleway"/>
              <a:sym typeface="Raleway"/>
            </a:endParaRPr>
          </a:p>
          <a:p>
            <a:pPr indent="-311150" lvl="0" marL="457200" rtl="0" algn="just">
              <a:lnSpc>
                <a:spcPct val="150000"/>
              </a:lnSpc>
              <a:spcBef>
                <a:spcPts val="1000"/>
              </a:spcBef>
              <a:spcAft>
                <a:spcPts val="0"/>
              </a:spcAft>
              <a:buSzPts val="1300"/>
              <a:buFont typeface="Raleway"/>
              <a:buChar char="●"/>
            </a:pPr>
            <a:r>
              <a:rPr lang="en" sz="1300">
                <a:latin typeface="Raleway"/>
                <a:ea typeface="Raleway"/>
                <a:cs typeface="Raleway"/>
                <a:sym typeface="Raleway"/>
              </a:rPr>
              <a:t>This  prototype is to demonstrate  to potential SMEs  how the Shintsha platform works and how Farmers can use it to connect with buyers.</a:t>
            </a:r>
            <a:endParaRPr sz="1300">
              <a:latin typeface="Raleway"/>
              <a:ea typeface="Raleway"/>
              <a:cs typeface="Raleway"/>
              <a:sym typeface="Raleway"/>
            </a:endParaRPr>
          </a:p>
          <a:p>
            <a:pPr indent="-311150" lvl="0" marL="457200" rtl="0" algn="just">
              <a:lnSpc>
                <a:spcPct val="150000"/>
              </a:lnSpc>
              <a:spcBef>
                <a:spcPts val="1000"/>
              </a:spcBef>
              <a:spcAft>
                <a:spcPts val="0"/>
              </a:spcAft>
              <a:buSzPts val="1300"/>
              <a:buFont typeface="Raleway"/>
              <a:buChar char="●"/>
            </a:pPr>
            <a:r>
              <a:rPr lang="en" sz="1300">
                <a:latin typeface="Raleway"/>
                <a:ea typeface="Raleway"/>
                <a:cs typeface="Raleway"/>
                <a:sym typeface="Raleway"/>
              </a:rPr>
              <a:t>The whatsapp no for Shintsha is: </a:t>
            </a:r>
            <a:r>
              <a:rPr lang="en" sz="1300">
                <a:solidFill>
                  <a:schemeClr val="accent1"/>
                </a:solidFill>
                <a:latin typeface="Raleway"/>
                <a:ea typeface="Raleway"/>
                <a:cs typeface="Raleway"/>
                <a:sym typeface="Raleway"/>
              </a:rPr>
              <a:t>+1 415 523 8886, </a:t>
            </a:r>
            <a:r>
              <a:rPr lang="en" sz="1300">
                <a:solidFill>
                  <a:srgbClr val="FFFFFF"/>
                </a:solidFill>
                <a:latin typeface="Raleway"/>
                <a:ea typeface="Raleway"/>
                <a:cs typeface="Raleway"/>
                <a:sym typeface="Raleway"/>
              </a:rPr>
              <a:t>after which you can send a prompt: “</a:t>
            </a:r>
            <a:r>
              <a:rPr lang="en" sz="1300">
                <a:solidFill>
                  <a:schemeClr val="accent1"/>
                </a:solidFill>
                <a:latin typeface="Raleway"/>
                <a:ea typeface="Raleway"/>
                <a:cs typeface="Raleway"/>
                <a:sym typeface="Raleway"/>
              </a:rPr>
              <a:t>join using-carried</a:t>
            </a:r>
            <a:r>
              <a:rPr lang="en" sz="1300">
                <a:solidFill>
                  <a:srgbClr val="FFFFFF"/>
                </a:solidFill>
                <a:latin typeface="Raleway"/>
                <a:ea typeface="Raleway"/>
                <a:cs typeface="Raleway"/>
                <a:sym typeface="Raleway"/>
              </a:rPr>
              <a:t>” to be added to the sandbox.</a:t>
            </a:r>
            <a:endParaRPr sz="1300">
              <a:solidFill>
                <a:srgbClr val="FFFFFF"/>
              </a:solidFill>
              <a:latin typeface="Raleway"/>
              <a:ea typeface="Raleway"/>
              <a:cs typeface="Raleway"/>
              <a:sym typeface="Raleway"/>
            </a:endParaRPr>
          </a:p>
        </p:txBody>
      </p:sp>
      <p:pic>
        <p:nvPicPr>
          <p:cNvPr id="214" name="Google Shape;214;p41"/>
          <p:cNvPicPr preferRelativeResize="0"/>
          <p:nvPr/>
        </p:nvPicPr>
        <p:blipFill>
          <a:blip r:embed="rId3">
            <a:alphaModFix/>
          </a:blip>
          <a:stretch>
            <a:fillRect/>
          </a:stretch>
        </p:blipFill>
        <p:spPr>
          <a:xfrm>
            <a:off x="4464000" y="920025"/>
            <a:ext cx="4527600" cy="2277396"/>
          </a:xfrm>
          <a:prstGeom prst="rect">
            <a:avLst/>
          </a:prstGeom>
          <a:noFill/>
          <a:ln>
            <a:noFill/>
          </a:ln>
        </p:spPr>
      </p:pic>
      <p:pic>
        <p:nvPicPr>
          <p:cNvPr id="215" name="Google Shape;215;p41"/>
          <p:cNvPicPr preferRelativeResize="0"/>
          <p:nvPr/>
        </p:nvPicPr>
        <p:blipFill>
          <a:blip r:embed="rId4">
            <a:alphaModFix/>
          </a:blip>
          <a:stretch>
            <a:fillRect/>
          </a:stretch>
        </p:blipFill>
        <p:spPr>
          <a:xfrm>
            <a:off x="4464000" y="3349821"/>
            <a:ext cx="3327632" cy="164127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Google Shape;220;p42"/>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Prototype Details</a:t>
            </a:r>
            <a:endParaRPr/>
          </a:p>
        </p:txBody>
      </p:sp>
      <p:sp>
        <p:nvSpPr>
          <p:cNvPr id="221" name="Google Shape;221;p42"/>
          <p:cNvSpPr txBox="1"/>
          <p:nvPr>
            <p:ph idx="1" type="body"/>
          </p:nvPr>
        </p:nvSpPr>
        <p:spPr>
          <a:xfrm>
            <a:off x="0" y="879975"/>
            <a:ext cx="4572000" cy="42636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300">
                <a:solidFill>
                  <a:schemeClr val="accent1"/>
                </a:solidFill>
              </a:rPr>
              <a:t>LIN</a:t>
            </a:r>
            <a:r>
              <a:rPr lang="en" sz="1200">
                <a:solidFill>
                  <a:schemeClr val="accent1"/>
                </a:solidFill>
              </a:rPr>
              <a:t>KS</a:t>
            </a:r>
            <a:endParaRPr sz="1200">
              <a:solidFill>
                <a:schemeClr val="accent1"/>
              </a:solidFill>
            </a:endParaRPr>
          </a:p>
          <a:p>
            <a:pPr indent="-304800" lvl="0" marL="457200" rtl="0" algn="just">
              <a:lnSpc>
                <a:spcPct val="100000"/>
              </a:lnSpc>
              <a:spcBef>
                <a:spcPts val="0"/>
              </a:spcBef>
              <a:spcAft>
                <a:spcPts val="0"/>
              </a:spcAft>
              <a:buSzPts val="1200"/>
              <a:buChar char="●"/>
            </a:pPr>
            <a:r>
              <a:rPr lang="en" sz="1200"/>
              <a:t>Web3 Demo: </a:t>
            </a:r>
            <a:r>
              <a:rPr lang="en" sz="1100" u="sng">
                <a:solidFill>
                  <a:schemeClr val="hlink"/>
                </a:solidFill>
                <a:latin typeface="Arial"/>
                <a:ea typeface="Arial"/>
                <a:cs typeface="Arial"/>
                <a:sym typeface="Arial"/>
                <a:hlinkClick r:id="rId3"/>
              </a:rPr>
              <a:t>https://brianspha.github.io/Shinstha-Project/</a:t>
            </a:r>
            <a:endParaRPr sz="1200"/>
          </a:p>
          <a:p>
            <a:pPr indent="-304800" lvl="0" marL="457200" rtl="0" algn="just">
              <a:lnSpc>
                <a:spcPct val="100000"/>
              </a:lnSpc>
              <a:spcBef>
                <a:spcPts val="1000"/>
              </a:spcBef>
              <a:spcAft>
                <a:spcPts val="0"/>
              </a:spcAft>
              <a:buSzPts val="1200"/>
              <a:buChar char="●"/>
            </a:pPr>
            <a:r>
              <a:rPr lang="en" sz="1200"/>
              <a:t>Github:</a:t>
            </a:r>
            <a:r>
              <a:rPr lang="en" sz="1200">
                <a:solidFill>
                  <a:srgbClr val="FF9900"/>
                </a:solidFill>
              </a:rPr>
              <a:t> </a:t>
            </a:r>
            <a:r>
              <a:rPr lang="en" sz="1050" u="sng">
                <a:solidFill>
                  <a:srgbClr val="D19A66"/>
                </a:solidFill>
                <a:latin typeface="Courier New"/>
                <a:ea typeface="Courier New"/>
                <a:cs typeface="Courier New"/>
                <a:sym typeface="Courier New"/>
                <a:hlinkClick r:id="rId4"/>
              </a:rPr>
              <a:t>https://github.com/Brianspha/Shinstha-Project</a:t>
            </a:r>
            <a:endParaRPr sz="1050">
              <a:solidFill>
                <a:srgbClr val="D19A66"/>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n" sz="1200">
                <a:solidFill>
                  <a:schemeClr val="accent1"/>
                </a:solidFill>
              </a:rPr>
              <a:t>LIMITATIONS</a:t>
            </a:r>
            <a:endParaRPr sz="1200">
              <a:solidFill>
                <a:schemeClr val="accent1"/>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Track authenticity of farmers produce and their farms</a:t>
            </a:r>
            <a:endParaRPr sz="1200">
              <a:solidFill>
                <a:srgbClr val="FFFFFF"/>
              </a:solidFill>
            </a:endParaRPr>
          </a:p>
          <a:p>
            <a:pPr indent="-304800" lvl="0" marL="457200" rtl="0" algn="just">
              <a:lnSpc>
                <a:spcPct val="100000"/>
              </a:lnSpc>
              <a:spcBef>
                <a:spcPts val="1000"/>
              </a:spcBef>
              <a:spcAft>
                <a:spcPts val="0"/>
              </a:spcAft>
              <a:buClr>
                <a:srgbClr val="FFFFFF"/>
              </a:buClr>
              <a:buSzPts val="1200"/>
              <a:buChar char="●"/>
            </a:pPr>
            <a:r>
              <a:rPr lang="en" sz="1200">
                <a:solidFill>
                  <a:srgbClr val="FFFFFF"/>
                </a:solidFill>
              </a:rPr>
              <a:t>Mr. Obi is a fictional use-case</a:t>
            </a:r>
            <a:endParaRPr sz="1200">
              <a:solidFill>
                <a:srgbClr val="FFFFFF"/>
              </a:solidFill>
            </a:endParaRPr>
          </a:p>
          <a:p>
            <a:pPr indent="-304800" lvl="0" marL="457200" rtl="0" algn="just">
              <a:lnSpc>
                <a:spcPct val="100000"/>
              </a:lnSpc>
              <a:spcBef>
                <a:spcPts val="1000"/>
              </a:spcBef>
              <a:spcAft>
                <a:spcPts val="0"/>
              </a:spcAft>
              <a:buClr>
                <a:srgbClr val="FFFFFF"/>
              </a:buClr>
              <a:buSzPts val="1200"/>
              <a:buChar char="●"/>
            </a:pPr>
            <a:r>
              <a:rPr lang="en" sz="1200">
                <a:solidFill>
                  <a:srgbClr val="FFFFFF"/>
                </a:solidFill>
              </a:rPr>
              <a:t>Market price is not determined yet</a:t>
            </a:r>
            <a:endParaRPr sz="1200">
              <a:solidFill>
                <a:srgbClr val="FFFFFF"/>
              </a:solidFill>
            </a:endParaRPr>
          </a:p>
          <a:p>
            <a:pPr indent="0" lvl="0" marL="0" rtl="0" algn="just">
              <a:lnSpc>
                <a:spcPct val="100000"/>
              </a:lnSpc>
              <a:spcBef>
                <a:spcPts val="0"/>
              </a:spcBef>
              <a:spcAft>
                <a:spcPts val="0"/>
              </a:spcAft>
              <a:buNone/>
            </a:pPr>
            <a:r>
              <a:rPr lang="en" sz="1200">
                <a:solidFill>
                  <a:schemeClr val="accent1"/>
                </a:solidFill>
              </a:rPr>
              <a:t>FEATURE IMPLEMENTATION/ROADMAP</a:t>
            </a:r>
            <a:endParaRPr sz="1200">
              <a:solidFill>
                <a:schemeClr val="accent1"/>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Connect with </a:t>
            </a:r>
            <a:r>
              <a:rPr lang="en" sz="1200" u="sng">
                <a:solidFill>
                  <a:schemeClr val="hlink"/>
                </a:solidFill>
                <a:hlinkClick r:id="rId5"/>
              </a:rPr>
              <a:t>Verified Organic</a:t>
            </a:r>
            <a:r>
              <a:rPr lang="en" sz="1200">
                <a:solidFill>
                  <a:srgbClr val="FFFFFF"/>
                </a:solidFill>
              </a:rPr>
              <a:t> for authentication of farmers crops and farms.</a:t>
            </a:r>
            <a:endParaRPr sz="1200">
              <a:solidFill>
                <a:srgbClr val="FFFFFF"/>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Alternative sms prompt for farmers if internet is inaccessible, notification to buyers when ordered produce is available and ready for delivery.</a:t>
            </a:r>
            <a:endParaRPr sz="1200">
              <a:solidFill>
                <a:srgbClr val="FFFFFF"/>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International trade and delivery of goods to buyers/investors.</a:t>
            </a:r>
            <a:endParaRPr sz="1200">
              <a:solidFill>
                <a:srgbClr val="FFFFFF"/>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Access to soft loan implementation based on farmers documented reputation overtime.</a:t>
            </a:r>
            <a:endParaRPr sz="1200">
              <a:solidFill>
                <a:srgbClr val="FFFFFF"/>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Implement update of information on current market prices, eg prices of organic fertilizer, etc for farmers.</a:t>
            </a:r>
            <a:endParaRPr sz="1200">
              <a:solidFill>
                <a:srgbClr val="FFFFFF"/>
              </a:solidFill>
            </a:endParaRPr>
          </a:p>
          <a:p>
            <a:pPr indent="0" lvl="0" marL="0" rtl="0" algn="l">
              <a:spcBef>
                <a:spcPts val="1000"/>
              </a:spcBef>
              <a:spcAft>
                <a:spcPts val="0"/>
              </a:spcAft>
              <a:buNone/>
            </a:pPr>
            <a:r>
              <a:t/>
            </a:r>
            <a:endParaRPr sz="1300">
              <a:solidFill>
                <a:srgbClr val="FFFFFF"/>
              </a:solidFill>
            </a:endParaRPr>
          </a:p>
        </p:txBody>
      </p:sp>
      <p:sp>
        <p:nvSpPr>
          <p:cNvPr id="222" name="Google Shape;222;p42"/>
          <p:cNvSpPr txBox="1"/>
          <p:nvPr>
            <p:ph idx="1" type="body"/>
          </p:nvPr>
        </p:nvSpPr>
        <p:spPr>
          <a:xfrm>
            <a:off x="4430100" y="827875"/>
            <a:ext cx="4713900" cy="4315800"/>
          </a:xfrm>
          <a:prstGeom prst="rect">
            <a:avLst/>
          </a:prstGeom>
        </p:spPr>
        <p:txBody>
          <a:bodyPr anchorCtr="0" anchor="t" bIns="91425" lIns="91425" spcFirstLastPara="1" rIns="91425" wrap="square" tIns="91425">
            <a:noAutofit/>
          </a:bodyPr>
          <a:lstStyle/>
          <a:p>
            <a:pPr indent="457200" lvl="0" marL="0" rtl="0" algn="just">
              <a:lnSpc>
                <a:spcPct val="150000"/>
              </a:lnSpc>
              <a:spcBef>
                <a:spcPts val="1000"/>
              </a:spcBef>
              <a:spcAft>
                <a:spcPts val="0"/>
              </a:spcAft>
              <a:buNone/>
            </a:pPr>
            <a:r>
              <a:rPr lang="en" sz="1400">
                <a:solidFill>
                  <a:schemeClr val="accent1"/>
                </a:solidFill>
              </a:rPr>
              <a:t>MAIN FEATURES</a:t>
            </a:r>
            <a:endParaRPr sz="1400">
              <a:solidFill>
                <a:schemeClr val="accent1"/>
              </a:solidFill>
            </a:endParaRPr>
          </a:p>
          <a:p>
            <a:pPr indent="-304800" lvl="0" marL="457200" rtl="0" algn="just">
              <a:spcBef>
                <a:spcPts val="0"/>
              </a:spcBef>
              <a:spcAft>
                <a:spcPts val="0"/>
              </a:spcAft>
              <a:buClr>
                <a:srgbClr val="FFFFFF"/>
              </a:buClr>
              <a:buSzPts val="1200"/>
              <a:buChar char="●"/>
            </a:pPr>
            <a:r>
              <a:rPr b="1" lang="en" sz="1200">
                <a:solidFill>
                  <a:srgbClr val="FF0000"/>
                </a:solidFill>
                <a:latin typeface="Arial"/>
                <a:ea typeface="Arial"/>
                <a:cs typeface="Arial"/>
                <a:sym typeface="Arial"/>
              </a:rPr>
              <a:t>Shintsha</a:t>
            </a:r>
            <a:r>
              <a:rPr lang="en" sz="1200">
                <a:solidFill>
                  <a:srgbClr val="FFFFFF"/>
                </a:solidFill>
                <a:latin typeface="Arial"/>
                <a:ea typeface="Arial"/>
                <a:cs typeface="Arial"/>
                <a:sym typeface="Arial"/>
              </a:rPr>
              <a:t> smart contract will hold all information regarding Farmers, Farmer Products and  buyers, Potential Investor. The contract will Inherit the ERC721 Full Token Contract.</a:t>
            </a:r>
            <a:endParaRPr sz="1200">
              <a:solidFill>
                <a:srgbClr val="FFFFFF"/>
              </a:solidFill>
              <a:latin typeface="Arial"/>
              <a:ea typeface="Arial"/>
              <a:cs typeface="Arial"/>
              <a:sym typeface="Arial"/>
            </a:endParaRPr>
          </a:p>
          <a:p>
            <a:pPr indent="0" lvl="0" marL="457200" rtl="0" algn="just">
              <a:spcBef>
                <a:spcPts val="0"/>
              </a:spcBef>
              <a:spcAft>
                <a:spcPts val="0"/>
              </a:spcAft>
              <a:buNone/>
            </a:pPr>
            <a:r>
              <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Char char="●"/>
            </a:pPr>
            <a:r>
              <a:rPr lang="en" sz="1200">
                <a:solidFill>
                  <a:srgbClr val="FFFFFF"/>
                </a:solidFill>
                <a:latin typeface="Arial"/>
                <a:ea typeface="Arial"/>
                <a:cs typeface="Arial"/>
                <a:sym typeface="Arial"/>
              </a:rPr>
              <a:t>Usage of Whatsapp by farmers for registration of their farms and products on Shintsha platform.</a:t>
            </a:r>
            <a:endParaRPr sz="1200">
              <a:solidFill>
                <a:srgbClr val="FFFFFF"/>
              </a:solidFill>
              <a:latin typeface="Arial"/>
              <a:ea typeface="Arial"/>
              <a:cs typeface="Arial"/>
              <a:sym typeface="Arial"/>
            </a:endParaRPr>
          </a:p>
          <a:p>
            <a:pPr indent="0" lvl="0" marL="457200" rtl="0" algn="just">
              <a:spcBef>
                <a:spcPts val="0"/>
              </a:spcBef>
              <a:spcAft>
                <a:spcPts val="0"/>
              </a:spcAft>
              <a:buNone/>
            </a:pPr>
            <a:r>
              <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Char char="●"/>
            </a:pPr>
            <a:r>
              <a:rPr lang="en" sz="1200">
                <a:solidFill>
                  <a:srgbClr val="FFFFFF"/>
                </a:solidFill>
                <a:latin typeface="Arial"/>
                <a:ea typeface="Arial"/>
                <a:cs typeface="Arial"/>
                <a:sym typeface="Arial"/>
              </a:rPr>
              <a:t>A web3 interface for buyers/investors to connect with farmers, and product listings</a:t>
            </a:r>
            <a:r>
              <a:rPr lang="en" sz="1200">
                <a:solidFill>
                  <a:srgbClr val="FFFFFF"/>
                </a:solidFill>
                <a:latin typeface="Arial"/>
                <a:ea typeface="Arial"/>
                <a:cs typeface="Arial"/>
                <a:sym typeface="Arial"/>
              </a:rPr>
              <a:t>.</a:t>
            </a:r>
            <a:endParaRPr sz="1200">
              <a:solidFill>
                <a:srgbClr val="FFFFFF"/>
              </a:solidFill>
              <a:latin typeface="Arial"/>
              <a:ea typeface="Arial"/>
              <a:cs typeface="Arial"/>
              <a:sym typeface="Arial"/>
            </a:endParaRPr>
          </a:p>
          <a:p>
            <a:pPr indent="0" lvl="0" marL="457200" rtl="0" algn="just">
              <a:spcBef>
                <a:spcPts val="0"/>
              </a:spcBef>
              <a:spcAft>
                <a:spcPts val="0"/>
              </a:spcAft>
              <a:buNone/>
            </a:pPr>
            <a:r>
              <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Char char="●"/>
            </a:pPr>
            <a:r>
              <a:rPr lang="en" sz="1200">
                <a:solidFill>
                  <a:srgbClr val="FFFFFF"/>
                </a:solidFill>
                <a:latin typeface="Arial"/>
                <a:ea typeface="Arial"/>
                <a:cs typeface="Arial"/>
                <a:sym typeface="Arial"/>
              </a:rPr>
              <a:t>Farmers can also accept payment in ETH/ERC20, and Fiat.</a:t>
            </a:r>
            <a:endParaRPr sz="1200">
              <a:solidFill>
                <a:srgbClr val="FFFFFF"/>
              </a:solidFill>
              <a:latin typeface="Arial"/>
              <a:ea typeface="Arial"/>
              <a:cs typeface="Arial"/>
              <a:sym typeface="Arial"/>
            </a:endParaRPr>
          </a:p>
          <a:p>
            <a:pPr indent="0" lvl="0" marL="457200" rtl="0" algn="just">
              <a:spcBef>
                <a:spcPts val="0"/>
              </a:spcBef>
              <a:spcAft>
                <a:spcPts val="0"/>
              </a:spcAft>
              <a:buNone/>
            </a:pPr>
            <a:r>
              <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Char char="●"/>
            </a:pPr>
            <a:r>
              <a:rPr lang="en" sz="1200">
                <a:solidFill>
                  <a:srgbClr val="FFFFFF"/>
                </a:solidFill>
                <a:latin typeface="Arial"/>
                <a:ea typeface="Arial"/>
                <a:cs typeface="Arial"/>
                <a:sym typeface="Arial"/>
              </a:rPr>
              <a:t>Delivery of goods and international payments.</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Char char="●"/>
            </a:pPr>
            <a:r>
              <a:rPr lang="en" sz="1200">
                <a:solidFill>
                  <a:srgbClr val="FFFFFF"/>
                </a:solidFill>
                <a:latin typeface="Arial"/>
                <a:ea typeface="Arial"/>
                <a:cs typeface="Arial"/>
                <a:sym typeface="Arial"/>
              </a:rPr>
              <a:t>Loan disbursement to farmers who have a reputation in kudos of upto 50 or NFTs of up to 100, this reputation is being given to the farmer by an investor or buyer who upvotes his profile after successful delivery of product.</a:t>
            </a:r>
            <a:endParaRPr sz="1200">
              <a:solidFill>
                <a:srgbClr val="FFFFFF"/>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p43"/>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Industry Advisor 1</a:t>
            </a:r>
            <a:endParaRPr/>
          </a:p>
        </p:txBody>
      </p:sp>
      <p:sp>
        <p:nvSpPr>
          <p:cNvPr id="228" name="Google Shape;228;p43"/>
          <p:cNvSpPr txBox="1"/>
          <p:nvPr>
            <p:ph idx="1" type="body"/>
          </p:nvPr>
        </p:nvSpPr>
        <p:spPr>
          <a:xfrm>
            <a:off x="311700" y="692400"/>
            <a:ext cx="4454100" cy="4340700"/>
          </a:xfrm>
          <a:prstGeom prst="rect">
            <a:avLst/>
          </a:prstGeom>
        </p:spPr>
        <p:txBody>
          <a:bodyPr anchorCtr="0" anchor="t" bIns="91425" lIns="91425" spcFirstLastPara="1" rIns="91425" wrap="square" tIns="91425">
            <a:noAutofit/>
          </a:bodyPr>
          <a:lstStyle/>
          <a:p>
            <a:pPr indent="-311150" lvl="0" marL="457200" rtl="0" algn="just">
              <a:lnSpc>
                <a:spcPct val="115000"/>
              </a:lnSpc>
              <a:spcBef>
                <a:spcPts val="1000"/>
              </a:spcBef>
              <a:spcAft>
                <a:spcPts val="0"/>
              </a:spcAft>
              <a:buClr>
                <a:schemeClr val="accent1"/>
              </a:buClr>
              <a:buSzPts val="1300"/>
              <a:buChar char="●"/>
            </a:pPr>
            <a:r>
              <a:rPr lang="en" sz="1300">
                <a:solidFill>
                  <a:schemeClr val="accent1"/>
                </a:solidFill>
              </a:rPr>
              <a:t>Hypothesis</a:t>
            </a:r>
            <a:endParaRPr sz="1300">
              <a:solidFill>
                <a:schemeClr val="accent1"/>
              </a:solidFill>
            </a:endParaRPr>
          </a:p>
          <a:p>
            <a:pPr indent="0" lvl="0" marL="0" rtl="0" algn="just">
              <a:lnSpc>
                <a:spcPct val="115000"/>
              </a:lnSpc>
              <a:spcBef>
                <a:spcPts val="1000"/>
              </a:spcBef>
              <a:spcAft>
                <a:spcPts val="0"/>
              </a:spcAft>
              <a:buNone/>
            </a:pPr>
            <a:r>
              <a:rPr lang="en" sz="1300"/>
              <a:t>Build a product using whatsapp API to enable farmers interact with their buyers/investors, farmer can save their details on Whatsapp,will be notified when buyers are interested, advertise their products on Shintsha via upload on whatsapp, which will be saved via smart contracts on the blockchain.</a:t>
            </a:r>
            <a:endParaRPr sz="1300"/>
          </a:p>
          <a:p>
            <a:pPr indent="-311150" lvl="0" marL="457200" rtl="0" algn="just">
              <a:lnSpc>
                <a:spcPct val="115000"/>
              </a:lnSpc>
              <a:spcBef>
                <a:spcPts val="1000"/>
              </a:spcBef>
              <a:spcAft>
                <a:spcPts val="0"/>
              </a:spcAft>
              <a:buClr>
                <a:schemeClr val="accent1"/>
              </a:buClr>
              <a:buSzPts val="1300"/>
              <a:buChar char="●"/>
            </a:pPr>
            <a:r>
              <a:rPr lang="en" sz="1300">
                <a:solidFill>
                  <a:schemeClr val="accent1"/>
                </a:solidFill>
              </a:rPr>
              <a:t>SME</a:t>
            </a:r>
            <a:endParaRPr sz="1300">
              <a:solidFill>
                <a:schemeClr val="accent1"/>
              </a:solidFill>
            </a:endParaRPr>
          </a:p>
          <a:p>
            <a:pPr indent="0" lvl="0" marL="0" rtl="0" algn="just">
              <a:lnSpc>
                <a:spcPct val="115000"/>
              </a:lnSpc>
              <a:spcBef>
                <a:spcPts val="1000"/>
              </a:spcBef>
              <a:spcAft>
                <a:spcPts val="0"/>
              </a:spcAft>
              <a:buNone/>
            </a:pPr>
            <a:r>
              <a:rPr lang="en" sz="1300"/>
              <a:t>We got in contact with </a:t>
            </a:r>
            <a:r>
              <a:rPr lang="en" sz="1300">
                <a:solidFill>
                  <a:schemeClr val="accent1"/>
                </a:solidFill>
              </a:rPr>
              <a:t>Christian Okorode </a:t>
            </a:r>
            <a:r>
              <a:rPr lang="en" sz="1300">
                <a:solidFill>
                  <a:srgbClr val="FFFFFF"/>
                </a:solidFill>
              </a:rPr>
              <a:t>(CEO of Millionaire Farms,</a:t>
            </a:r>
            <a:r>
              <a:rPr lang="en" sz="1300">
                <a:solidFill>
                  <a:srgbClr val="E06666"/>
                </a:solidFill>
              </a:rPr>
              <a:t> </a:t>
            </a:r>
            <a:r>
              <a:rPr lang="en" sz="1300">
                <a:solidFill>
                  <a:srgbClr val="FFFFFF"/>
                </a:solidFill>
              </a:rPr>
              <a:t>Nigeria)</a:t>
            </a:r>
            <a:r>
              <a:rPr lang="en" sz="1300"/>
              <a:t> to validate the idea, he raised some concern regarding issues with internet in remote locations in Nigeria, and that an alternative could be to send an SMS prompt notifying the farmer to check their whatsapp messages from Shintsha, and also consented to trying out the app when it goes live. </a:t>
            </a:r>
            <a:endParaRPr sz="1300"/>
          </a:p>
          <a:p>
            <a:pPr indent="-317500" lvl="0" marL="457200" rtl="0" algn="just">
              <a:lnSpc>
                <a:spcPct val="115000"/>
              </a:lnSpc>
              <a:spcBef>
                <a:spcPts val="1000"/>
              </a:spcBef>
              <a:spcAft>
                <a:spcPts val="0"/>
              </a:spcAft>
              <a:buSzPts val="1400"/>
              <a:buChar char="●"/>
            </a:pPr>
            <a:r>
              <a:rPr lang="en">
                <a:solidFill>
                  <a:srgbClr val="FFFFFF"/>
                </a:solidFill>
              </a:rPr>
              <a:t>Instagram handle: </a:t>
            </a:r>
            <a:r>
              <a:rPr lang="en" sz="1100" u="sng">
                <a:solidFill>
                  <a:schemeClr val="hlink"/>
                </a:solidFill>
                <a:latin typeface="Arial"/>
                <a:ea typeface="Arial"/>
                <a:cs typeface="Arial"/>
                <a:sym typeface="Arial"/>
                <a:hlinkClick r:id="rId3"/>
              </a:rPr>
              <a:t>MillionaireFarmer</a:t>
            </a:r>
            <a:endParaRPr/>
          </a:p>
        </p:txBody>
      </p:sp>
      <p:sp>
        <p:nvSpPr>
          <p:cNvPr id="229" name="Google Shape;229;p43"/>
          <p:cNvSpPr txBox="1"/>
          <p:nvPr>
            <p:ph idx="2" type="body"/>
          </p:nvPr>
        </p:nvSpPr>
        <p:spPr>
          <a:xfrm>
            <a:off x="4832400" y="1152475"/>
            <a:ext cx="3999900" cy="1151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30" name="Google Shape;230;p43"/>
          <p:cNvPicPr preferRelativeResize="0"/>
          <p:nvPr/>
        </p:nvPicPr>
        <p:blipFill rotWithShape="1">
          <a:blip r:embed="rId4">
            <a:alphaModFix/>
          </a:blip>
          <a:srcRect b="12473" l="0" r="0" t="12473"/>
          <a:stretch/>
        </p:blipFill>
        <p:spPr>
          <a:xfrm>
            <a:off x="4832400" y="920025"/>
            <a:ext cx="4159200" cy="36523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44"/>
          <p:cNvSpPr txBox="1"/>
          <p:nvPr>
            <p:ph type="title"/>
          </p:nvPr>
        </p:nvSpPr>
        <p:spPr>
          <a:xfrm>
            <a:off x="220550" y="77800"/>
            <a:ext cx="8520600" cy="58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Industry Advisor 2</a:t>
            </a:r>
            <a:endParaRPr/>
          </a:p>
        </p:txBody>
      </p:sp>
      <p:sp>
        <p:nvSpPr>
          <p:cNvPr id="236" name="Google Shape;236;p44"/>
          <p:cNvSpPr txBox="1"/>
          <p:nvPr>
            <p:ph idx="1" type="body"/>
          </p:nvPr>
        </p:nvSpPr>
        <p:spPr>
          <a:xfrm>
            <a:off x="0" y="658600"/>
            <a:ext cx="5182500" cy="4485000"/>
          </a:xfrm>
          <a:prstGeom prst="rect">
            <a:avLst/>
          </a:prstGeom>
        </p:spPr>
        <p:txBody>
          <a:bodyPr anchorCtr="0" anchor="t" bIns="91425" lIns="91425" spcFirstLastPara="1" rIns="91425" wrap="square" tIns="91425">
            <a:noAutofit/>
          </a:bodyPr>
          <a:lstStyle/>
          <a:p>
            <a:pPr indent="-311150" lvl="0" marL="457200" rtl="0" algn="just">
              <a:lnSpc>
                <a:spcPct val="115000"/>
              </a:lnSpc>
              <a:spcBef>
                <a:spcPts val="1000"/>
              </a:spcBef>
              <a:spcAft>
                <a:spcPts val="0"/>
              </a:spcAft>
              <a:buClr>
                <a:schemeClr val="accent1"/>
              </a:buClr>
              <a:buSzPts val="1300"/>
              <a:buChar char="●"/>
            </a:pPr>
            <a:r>
              <a:rPr lang="en" sz="1300">
                <a:solidFill>
                  <a:schemeClr val="accent1"/>
                </a:solidFill>
              </a:rPr>
              <a:t>Hypothesis</a:t>
            </a:r>
            <a:endParaRPr sz="1300">
              <a:solidFill>
                <a:schemeClr val="accent1"/>
              </a:solidFill>
            </a:endParaRPr>
          </a:p>
          <a:p>
            <a:pPr indent="0" lvl="0" marL="0" rtl="0" algn="just">
              <a:lnSpc>
                <a:spcPct val="115000"/>
              </a:lnSpc>
              <a:spcBef>
                <a:spcPts val="1000"/>
              </a:spcBef>
              <a:spcAft>
                <a:spcPts val="0"/>
              </a:spcAft>
              <a:buNone/>
            </a:pPr>
            <a:r>
              <a:rPr lang="en" sz="1300"/>
              <a:t>Build a product using whatsapp API to enable organic farmers interact with CSA members, a farmer can register their farm and personal details on Whatsapp, and CSA members could also save their order, choose a farm, contribute to a pool system with other CSA members to fund the farmer all on SHINTSHA platform.</a:t>
            </a:r>
            <a:endParaRPr sz="1300"/>
          </a:p>
          <a:p>
            <a:pPr indent="-311150" lvl="0" marL="457200" rtl="0" algn="just">
              <a:lnSpc>
                <a:spcPct val="115000"/>
              </a:lnSpc>
              <a:spcBef>
                <a:spcPts val="1000"/>
              </a:spcBef>
              <a:spcAft>
                <a:spcPts val="0"/>
              </a:spcAft>
              <a:buClr>
                <a:schemeClr val="accent1"/>
              </a:buClr>
              <a:buSzPts val="1300"/>
              <a:buChar char="●"/>
            </a:pPr>
            <a:r>
              <a:rPr lang="en" sz="1300">
                <a:solidFill>
                  <a:schemeClr val="accent1"/>
                </a:solidFill>
              </a:rPr>
              <a:t>SME</a:t>
            </a:r>
            <a:endParaRPr sz="1300">
              <a:solidFill>
                <a:schemeClr val="accent1"/>
              </a:solidFill>
            </a:endParaRPr>
          </a:p>
          <a:p>
            <a:pPr indent="0" lvl="0" marL="0" rtl="0" algn="just">
              <a:lnSpc>
                <a:spcPct val="115000"/>
              </a:lnSpc>
              <a:spcBef>
                <a:spcPts val="1000"/>
              </a:spcBef>
              <a:spcAft>
                <a:spcPts val="0"/>
              </a:spcAft>
              <a:buNone/>
            </a:pPr>
            <a:r>
              <a:rPr lang="en" sz="1300"/>
              <a:t>We got in contact with </a:t>
            </a:r>
            <a:r>
              <a:rPr lang="en" sz="1300">
                <a:solidFill>
                  <a:srgbClr val="EA9999"/>
                </a:solidFill>
              </a:rPr>
              <a:t>Mouhamed Alassane Diallo and Ibrahima Diallo</a:t>
            </a:r>
            <a:r>
              <a:rPr lang="en" sz="1300"/>
              <a:t> (CEOs of </a:t>
            </a:r>
            <a:r>
              <a:rPr lang="en" sz="1300" u="sng">
                <a:solidFill>
                  <a:schemeClr val="hlink"/>
                </a:solidFill>
                <a:hlinkClick r:id="rId3"/>
              </a:rPr>
              <a:t>AGROGEN</a:t>
            </a:r>
            <a:r>
              <a:rPr lang="en" sz="1300"/>
              <a:t>, Senegal) and validated the idea of remote organic farmers using whatsapp for their business because a vast majority has access to whatsapp-enabled phones, he also validated the CSA model and that it is very much welcomed in Senegal since they have a culture of supporting each other, he also said the CSA model is being practised in Senegal.</a:t>
            </a:r>
            <a:r>
              <a:rPr lang="en"/>
              <a:t> </a:t>
            </a:r>
            <a:endParaRPr/>
          </a:p>
          <a:p>
            <a:pPr indent="-317500" lvl="0" marL="457200" rtl="0" algn="just">
              <a:lnSpc>
                <a:spcPct val="115000"/>
              </a:lnSpc>
              <a:spcBef>
                <a:spcPts val="1000"/>
              </a:spcBef>
              <a:spcAft>
                <a:spcPts val="0"/>
              </a:spcAft>
              <a:buSzPts val="1400"/>
              <a:buChar char="●"/>
            </a:pPr>
            <a:r>
              <a:rPr lang="en">
                <a:solidFill>
                  <a:srgbClr val="FFFFFF"/>
                </a:solidFill>
              </a:rPr>
              <a:t>Instagram handle: </a:t>
            </a:r>
            <a:r>
              <a:rPr lang="en" u="sng">
                <a:solidFill>
                  <a:srgbClr val="FFFFFF"/>
                </a:solidFill>
                <a:hlinkClick r:id="rId4"/>
              </a:rPr>
              <a:t>AGROGEN</a:t>
            </a:r>
            <a:endParaRPr>
              <a:solidFill>
                <a:srgbClr val="FFFFFF"/>
              </a:solidFill>
            </a:endParaRPr>
          </a:p>
          <a:p>
            <a:pPr indent="0" lvl="0" marL="457200" rtl="0" algn="just">
              <a:lnSpc>
                <a:spcPct val="150000"/>
              </a:lnSpc>
              <a:spcBef>
                <a:spcPts val="1000"/>
              </a:spcBef>
              <a:spcAft>
                <a:spcPts val="1600"/>
              </a:spcAft>
              <a:buNone/>
            </a:pPr>
            <a:r>
              <a:t/>
            </a:r>
            <a:endParaRPr/>
          </a:p>
        </p:txBody>
      </p:sp>
      <p:sp>
        <p:nvSpPr>
          <p:cNvPr id="237" name="Google Shape;237;p44"/>
          <p:cNvSpPr txBox="1"/>
          <p:nvPr>
            <p:ph idx="2" type="body"/>
          </p:nvPr>
        </p:nvSpPr>
        <p:spPr>
          <a:xfrm>
            <a:off x="5182500" y="911500"/>
            <a:ext cx="3854400" cy="41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Voice recording from Mouhamed and Ibrahima Diallo</a:t>
            </a:r>
            <a:endParaRPr b="1"/>
          </a:p>
          <a:p>
            <a:pPr indent="0" lvl="0" marL="0" rtl="0" algn="ctr">
              <a:spcBef>
                <a:spcPts val="1600"/>
              </a:spcBef>
              <a:spcAft>
                <a:spcPts val="0"/>
              </a:spcAft>
              <a:buNone/>
            </a:pPr>
            <a:r>
              <a:t/>
            </a:r>
            <a:endParaRPr b="1"/>
          </a:p>
          <a:p>
            <a:pPr indent="0" lvl="0" marL="0" rtl="0" algn="ctr">
              <a:spcBef>
                <a:spcPts val="1600"/>
              </a:spcBef>
              <a:spcAft>
                <a:spcPts val="0"/>
              </a:spcAft>
              <a:buNone/>
            </a:pPr>
            <a:r>
              <a:t/>
            </a:r>
            <a:endParaRPr b="1"/>
          </a:p>
          <a:p>
            <a:pPr indent="0" lvl="0" marL="0" rtl="0" algn="l">
              <a:spcBef>
                <a:spcPts val="1600"/>
              </a:spcBef>
              <a:spcAft>
                <a:spcPts val="1600"/>
              </a:spcAft>
              <a:buNone/>
            </a:pPr>
            <a:r>
              <a:rPr b="1" lang="en">
                <a:solidFill>
                  <a:schemeClr val="accent1"/>
                </a:solidFill>
              </a:rPr>
              <a:t>NB: Please listen to audio via google slides or powerpoint.</a:t>
            </a:r>
            <a:endParaRPr b="1">
              <a:solidFill>
                <a:schemeClr val="accent1"/>
              </a:solidFill>
            </a:endParaRPr>
          </a:p>
        </p:txBody>
      </p:sp>
      <p:pic>
        <p:nvPicPr>
          <p:cNvPr id="238" name="Google Shape;238;p44" title="AUD-20190709-WA0008.mp3">
            <a:hlinkClick r:id="rId5"/>
          </p:cNvPr>
          <p:cNvPicPr preferRelativeResize="0"/>
          <p:nvPr/>
        </p:nvPicPr>
        <p:blipFill>
          <a:blip r:embed="rId6">
            <a:alphaModFix/>
          </a:blip>
          <a:stretch>
            <a:fillRect/>
          </a:stretch>
        </p:blipFill>
        <p:spPr>
          <a:xfrm>
            <a:off x="5182500" y="1555338"/>
            <a:ext cx="1737675" cy="867675"/>
          </a:xfrm>
          <a:prstGeom prst="rect">
            <a:avLst/>
          </a:prstGeom>
          <a:noFill/>
          <a:ln>
            <a:noFill/>
          </a:ln>
        </p:spPr>
      </p:pic>
      <p:pic>
        <p:nvPicPr>
          <p:cNvPr id="239" name="Google Shape;239;p44" title="AUD-20190709-WA0009.mp3">
            <a:hlinkClick r:id="rId7"/>
          </p:cNvPr>
          <p:cNvPicPr preferRelativeResize="0"/>
          <p:nvPr/>
        </p:nvPicPr>
        <p:blipFill>
          <a:blip r:embed="rId6">
            <a:alphaModFix/>
          </a:blip>
          <a:stretch>
            <a:fillRect/>
          </a:stretch>
        </p:blipFill>
        <p:spPr>
          <a:xfrm>
            <a:off x="5182500" y="3319775"/>
            <a:ext cx="1893925" cy="9718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Google Shape;244;p45"/>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Industry Focus</a:t>
            </a:r>
            <a:endParaRPr/>
          </a:p>
        </p:txBody>
      </p:sp>
      <p:sp>
        <p:nvSpPr>
          <p:cNvPr id="245" name="Google Shape;245;p45"/>
          <p:cNvSpPr txBox="1"/>
          <p:nvPr>
            <p:ph idx="1" type="body"/>
          </p:nvPr>
        </p:nvSpPr>
        <p:spPr>
          <a:xfrm>
            <a:off x="311700" y="767625"/>
            <a:ext cx="4460100" cy="43182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lang="en" sz="1400">
                <a:solidFill>
                  <a:schemeClr val="accent1"/>
                </a:solidFill>
                <a:latin typeface="Raleway"/>
                <a:ea typeface="Raleway"/>
                <a:cs typeface="Raleway"/>
                <a:sym typeface="Raleway"/>
              </a:rPr>
              <a:t>Industry: </a:t>
            </a:r>
            <a:r>
              <a:rPr lang="en" sz="1400">
                <a:solidFill>
                  <a:srgbClr val="FFFFFF"/>
                </a:solidFill>
                <a:latin typeface="Raleway"/>
                <a:ea typeface="Raleway"/>
                <a:cs typeface="Raleway"/>
                <a:sym typeface="Raleway"/>
              </a:rPr>
              <a:t>Community Supported Agriculture  (CSA) </a:t>
            </a:r>
            <a:endParaRPr sz="1400">
              <a:solidFill>
                <a:srgbClr val="FFFFFF"/>
              </a:solidFill>
              <a:latin typeface="Raleway"/>
              <a:ea typeface="Raleway"/>
              <a:cs typeface="Raleway"/>
              <a:sym typeface="Raleway"/>
            </a:endParaRPr>
          </a:p>
          <a:p>
            <a:pPr indent="0" lvl="0" marL="0" rtl="0" algn="just">
              <a:spcBef>
                <a:spcPts val="1000"/>
              </a:spcBef>
              <a:spcAft>
                <a:spcPts val="0"/>
              </a:spcAft>
              <a:buNone/>
            </a:pPr>
            <a:r>
              <a:rPr lang="en" sz="1200">
                <a:solidFill>
                  <a:srgbClr val="FFFFFF"/>
                </a:solidFill>
                <a:latin typeface="Raleway"/>
                <a:ea typeface="Raleway"/>
                <a:cs typeface="Raleway"/>
                <a:sym typeface="Raleway"/>
              </a:rPr>
              <a:t>CSAs are partnerships of mutual commitment between a farm and a community of supporters that provide a direct link between the production and consumption of food. Supporters usually cover a farm’s yearly operating budget by purchasing a share of the season’s harvest and in some cases they assist with the farm work. In return, the farm provides, to the best of its ability, a healthy supply of seasonal fresh produce.</a:t>
            </a:r>
            <a:endParaRPr sz="1200">
              <a:solidFill>
                <a:srgbClr val="FFFFFF"/>
              </a:solidFill>
              <a:latin typeface="Raleway"/>
              <a:ea typeface="Raleway"/>
              <a:cs typeface="Raleway"/>
              <a:sym typeface="Raleway"/>
            </a:endParaRPr>
          </a:p>
          <a:p>
            <a:pPr indent="0" lvl="0" marL="0" rtl="0" algn="just">
              <a:lnSpc>
                <a:spcPct val="115000"/>
              </a:lnSpc>
              <a:spcBef>
                <a:spcPts val="0"/>
              </a:spcBef>
              <a:spcAft>
                <a:spcPts val="0"/>
              </a:spcAft>
              <a:buNone/>
            </a:pPr>
            <a:r>
              <a:rPr lang="en" sz="1400">
                <a:solidFill>
                  <a:schemeClr val="accent1"/>
                </a:solidFill>
                <a:latin typeface="Raleway"/>
                <a:ea typeface="Raleway"/>
                <a:cs typeface="Raleway"/>
                <a:sym typeface="Raleway"/>
              </a:rPr>
              <a:t>Target:  </a:t>
            </a:r>
            <a:r>
              <a:rPr lang="en" sz="1400">
                <a:solidFill>
                  <a:srgbClr val="FFFFFF"/>
                </a:solidFill>
                <a:latin typeface="Raleway"/>
                <a:ea typeface="Raleway"/>
                <a:cs typeface="Raleway"/>
                <a:sym typeface="Raleway"/>
              </a:rPr>
              <a:t>Organic Farmers</a:t>
            </a:r>
            <a:endParaRPr sz="1400">
              <a:solidFill>
                <a:srgbClr val="FFFFFF"/>
              </a:solidFill>
              <a:latin typeface="Raleway"/>
              <a:ea typeface="Raleway"/>
              <a:cs typeface="Raleway"/>
              <a:sym typeface="Raleway"/>
            </a:endParaRPr>
          </a:p>
          <a:p>
            <a:pPr indent="0" lvl="0" marL="0" rtl="0" algn="just">
              <a:lnSpc>
                <a:spcPct val="115000"/>
              </a:lnSpc>
              <a:spcBef>
                <a:spcPts val="0"/>
              </a:spcBef>
              <a:spcAft>
                <a:spcPts val="0"/>
              </a:spcAft>
              <a:buNone/>
            </a:pPr>
            <a:r>
              <a:rPr lang="en" sz="1400">
                <a:solidFill>
                  <a:srgbClr val="FFFFFF"/>
                </a:solidFill>
                <a:latin typeface="Raleway"/>
                <a:ea typeface="Raleway"/>
                <a:cs typeface="Raleway"/>
                <a:sym typeface="Raleway"/>
              </a:rPr>
              <a:t>	</a:t>
            </a:r>
            <a:r>
              <a:rPr lang="en" sz="1200">
                <a:latin typeface="Raleway"/>
                <a:ea typeface="Raleway"/>
                <a:cs typeface="Raleway"/>
                <a:sym typeface="Raleway"/>
              </a:rPr>
              <a:t>Granting owners of organic farms access to manage their finances and maintain contact with their CSA customers directly through the web 3.0, also </a:t>
            </a:r>
            <a:r>
              <a:rPr lang="en" sz="1200">
                <a:solidFill>
                  <a:srgbClr val="FFFFFF"/>
                </a:solidFill>
                <a:latin typeface="Raleway"/>
                <a:ea typeface="Raleway"/>
                <a:cs typeface="Raleway"/>
                <a:sym typeface="Raleway"/>
              </a:rPr>
              <a:t>organic farming  is much needed because it fosters preservation of the environment. </a:t>
            </a:r>
            <a:endParaRPr sz="1200">
              <a:solidFill>
                <a:srgbClr val="FFFFFF"/>
              </a:solidFill>
              <a:latin typeface="Raleway"/>
              <a:ea typeface="Raleway"/>
              <a:cs typeface="Raleway"/>
              <a:sym typeface="Raleway"/>
            </a:endParaRPr>
          </a:p>
          <a:p>
            <a:pPr indent="0" lvl="0" marL="0" rtl="0" algn="just">
              <a:lnSpc>
                <a:spcPct val="115000"/>
              </a:lnSpc>
              <a:spcBef>
                <a:spcPts val="0"/>
              </a:spcBef>
              <a:spcAft>
                <a:spcPts val="0"/>
              </a:spcAft>
              <a:buNone/>
            </a:pPr>
            <a:r>
              <a:rPr lang="en" sz="1400">
                <a:solidFill>
                  <a:schemeClr val="accent1"/>
                </a:solidFill>
                <a:latin typeface="Raleway"/>
                <a:ea typeface="Raleway"/>
                <a:cs typeface="Raleway"/>
                <a:sym typeface="Raleway"/>
              </a:rPr>
              <a:t>Potential Early-Adopters: </a:t>
            </a:r>
            <a:endParaRPr sz="1400">
              <a:solidFill>
                <a:schemeClr val="accent1"/>
              </a:solidFill>
              <a:latin typeface="Raleway"/>
              <a:ea typeface="Raleway"/>
              <a:cs typeface="Raleway"/>
              <a:sym typeface="Raleway"/>
            </a:endParaRPr>
          </a:p>
          <a:p>
            <a:pPr indent="-317500" lvl="0" marL="457200" rtl="0" algn="just">
              <a:lnSpc>
                <a:spcPct val="115000"/>
              </a:lnSpc>
              <a:spcBef>
                <a:spcPts val="0"/>
              </a:spcBef>
              <a:spcAft>
                <a:spcPts val="0"/>
              </a:spcAft>
              <a:buClr>
                <a:srgbClr val="FFFFFF"/>
              </a:buClr>
              <a:buSzPts val="1400"/>
              <a:buFont typeface="Raleway"/>
              <a:buChar char="●"/>
            </a:pPr>
            <a:r>
              <a:rPr lang="en" sz="1400">
                <a:solidFill>
                  <a:srgbClr val="FFFFFF"/>
                </a:solidFill>
                <a:latin typeface="Raleway"/>
                <a:ea typeface="Raleway"/>
                <a:cs typeface="Raleway"/>
                <a:sym typeface="Raleway"/>
              </a:rPr>
              <a:t>Farmers</a:t>
            </a:r>
            <a:endParaRPr sz="1400">
              <a:solidFill>
                <a:srgbClr val="FFFFFF"/>
              </a:solidFill>
              <a:latin typeface="Raleway"/>
              <a:ea typeface="Raleway"/>
              <a:cs typeface="Raleway"/>
              <a:sym typeface="Raleway"/>
            </a:endParaRPr>
          </a:p>
          <a:p>
            <a:pPr indent="-317500" lvl="0" marL="457200" rtl="0" algn="just">
              <a:lnSpc>
                <a:spcPct val="115000"/>
              </a:lnSpc>
              <a:spcBef>
                <a:spcPts val="0"/>
              </a:spcBef>
              <a:spcAft>
                <a:spcPts val="0"/>
              </a:spcAft>
              <a:buClr>
                <a:srgbClr val="FFFFFF"/>
              </a:buClr>
              <a:buSzPts val="1400"/>
              <a:buFont typeface="Raleway"/>
              <a:buChar char="●"/>
            </a:pPr>
            <a:r>
              <a:rPr lang="en" sz="1400">
                <a:solidFill>
                  <a:srgbClr val="FFFFFF"/>
                </a:solidFill>
                <a:latin typeface="Raleway"/>
                <a:ea typeface="Raleway"/>
                <a:cs typeface="Raleway"/>
                <a:sym typeface="Raleway"/>
              </a:rPr>
              <a:t>SMEs</a:t>
            </a:r>
            <a:endParaRPr sz="1400">
              <a:solidFill>
                <a:srgbClr val="FFFFFF"/>
              </a:solidFill>
              <a:latin typeface="Raleway"/>
              <a:ea typeface="Raleway"/>
              <a:cs typeface="Raleway"/>
              <a:sym typeface="Raleway"/>
            </a:endParaRPr>
          </a:p>
          <a:p>
            <a:pPr indent="-317500" lvl="0" marL="457200" rtl="0" algn="just">
              <a:lnSpc>
                <a:spcPct val="115000"/>
              </a:lnSpc>
              <a:spcBef>
                <a:spcPts val="0"/>
              </a:spcBef>
              <a:spcAft>
                <a:spcPts val="0"/>
              </a:spcAft>
              <a:buClr>
                <a:srgbClr val="FFFFFF"/>
              </a:buClr>
              <a:buSzPts val="1400"/>
              <a:buFont typeface="Raleway"/>
              <a:buChar char="●"/>
            </a:pPr>
            <a:r>
              <a:rPr lang="en" sz="1400">
                <a:solidFill>
                  <a:srgbClr val="FFFFFF"/>
                </a:solidFill>
                <a:latin typeface="Raleway"/>
                <a:ea typeface="Raleway"/>
                <a:cs typeface="Raleway"/>
                <a:sym typeface="Raleway"/>
              </a:rPr>
              <a:t>Buyers/Investors</a:t>
            </a:r>
            <a:endParaRPr sz="1400">
              <a:solidFill>
                <a:srgbClr val="FFFFFF"/>
              </a:solidFill>
              <a:latin typeface="Raleway"/>
              <a:ea typeface="Raleway"/>
              <a:cs typeface="Raleway"/>
              <a:sym typeface="Raleway"/>
            </a:endParaRPr>
          </a:p>
        </p:txBody>
      </p:sp>
      <p:pic>
        <p:nvPicPr>
          <p:cNvPr id="246" name="Google Shape;246;p45"/>
          <p:cNvPicPr preferRelativeResize="0"/>
          <p:nvPr/>
        </p:nvPicPr>
        <p:blipFill rotWithShape="1">
          <a:blip r:embed="rId3">
            <a:alphaModFix/>
          </a:blip>
          <a:srcRect b="41572" l="0" r="0" t="41574"/>
          <a:stretch/>
        </p:blipFill>
        <p:spPr>
          <a:xfrm>
            <a:off x="6268600" y="1674675"/>
            <a:ext cx="2669508" cy="627051"/>
          </a:xfrm>
          <a:prstGeom prst="rect">
            <a:avLst/>
          </a:prstGeom>
          <a:noFill/>
          <a:ln>
            <a:noFill/>
          </a:ln>
        </p:spPr>
      </p:pic>
      <p:pic>
        <p:nvPicPr>
          <p:cNvPr id="247" name="Google Shape;247;p45"/>
          <p:cNvPicPr preferRelativeResize="0"/>
          <p:nvPr/>
        </p:nvPicPr>
        <p:blipFill rotWithShape="1">
          <a:blip r:embed="rId4">
            <a:alphaModFix/>
          </a:blip>
          <a:srcRect b="11649" l="0" r="0" t="11657"/>
          <a:stretch/>
        </p:blipFill>
        <p:spPr>
          <a:xfrm>
            <a:off x="5172275" y="2927150"/>
            <a:ext cx="2426824" cy="518225"/>
          </a:xfrm>
          <a:prstGeom prst="rect">
            <a:avLst/>
          </a:prstGeom>
          <a:noFill/>
          <a:ln>
            <a:noFill/>
          </a:ln>
        </p:spPr>
      </p:pic>
      <p:pic>
        <p:nvPicPr>
          <p:cNvPr id="248" name="Google Shape;248;p45"/>
          <p:cNvPicPr preferRelativeResize="0"/>
          <p:nvPr/>
        </p:nvPicPr>
        <p:blipFill rotWithShape="1">
          <a:blip r:embed="rId5">
            <a:alphaModFix/>
          </a:blip>
          <a:srcRect b="39323" l="0" r="0" t="39323"/>
          <a:stretch/>
        </p:blipFill>
        <p:spPr>
          <a:xfrm>
            <a:off x="6038225" y="4179625"/>
            <a:ext cx="2426826" cy="5182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28"/>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Preview</a:t>
            </a:r>
            <a:endParaRPr/>
          </a:p>
        </p:txBody>
      </p:sp>
      <p:sp>
        <p:nvSpPr>
          <p:cNvPr id="119" name="Google Shape;119;p28"/>
          <p:cNvSpPr txBox="1"/>
          <p:nvPr>
            <p:ph idx="1" type="body"/>
          </p:nvPr>
        </p:nvSpPr>
        <p:spPr>
          <a:xfrm>
            <a:off x="246575" y="945125"/>
            <a:ext cx="8300700" cy="3924600"/>
          </a:xfrm>
          <a:prstGeom prst="rect">
            <a:avLst/>
          </a:prstGeom>
        </p:spPr>
        <p:txBody>
          <a:bodyPr anchorCtr="0" anchor="t" bIns="91425" lIns="91425" spcFirstLastPara="1" rIns="91425" wrap="square" tIns="91425">
            <a:noAutofit/>
          </a:bodyPr>
          <a:lstStyle/>
          <a:p>
            <a:pPr indent="0" lvl="0" marL="0" rtl="0" algn="just">
              <a:lnSpc>
                <a:spcPct val="150000"/>
              </a:lnSpc>
              <a:spcBef>
                <a:spcPts val="1000"/>
              </a:spcBef>
              <a:spcAft>
                <a:spcPts val="0"/>
              </a:spcAft>
              <a:buNone/>
            </a:pPr>
            <a:r>
              <a:rPr lang="en" sz="1400"/>
              <a:t>  </a:t>
            </a:r>
            <a:r>
              <a:rPr lang="en" sz="1400">
                <a:solidFill>
                  <a:srgbClr val="FFFFFF"/>
                </a:solidFill>
              </a:rPr>
              <a:t>	</a:t>
            </a:r>
            <a:r>
              <a:rPr lang="en" sz="1400">
                <a:solidFill>
                  <a:srgbClr val="FFFFFF"/>
                </a:solidFill>
                <a:latin typeface="Raleway"/>
                <a:ea typeface="Raleway"/>
                <a:cs typeface="Raleway"/>
                <a:sym typeface="Raleway"/>
              </a:rPr>
              <a:t>The agricultural business has revolutionized in recent years but still faces multiple challenges. The supply chain has been faced with the non-transparent, inefficient and noncommunicating network made up of processes, data, actors, and products. Disconnection and lack of transparency complicate issues of fair pricing and quality of products.</a:t>
            </a:r>
            <a:endParaRPr sz="1400">
              <a:solidFill>
                <a:srgbClr val="FFFFFF"/>
              </a:solidFill>
              <a:latin typeface="Raleway"/>
              <a:ea typeface="Raleway"/>
              <a:cs typeface="Raleway"/>
              <a:sym typeface="Raleway"/>
            </a:endParaRPr>
          </a:p>
          <a:p>
            <a:pPr indent="0" lvl="0" marL="0" rtl="0" algn="just">
              <a:spcBef>
                <a:spcPts val="0"/>
              </a:spcBef>
              <a:spcAft>
                <a:spcPts val="0"/>
              </a:spcAft>
              <a:buNone/>
            </a:pPr>
            <a:r>
              <a:t/>
            </a:r>
            <a:endParaRPr sz="1400">
              <a:solidFill>
                <a:srgbClr val="FFFFFF"/>
              </a:solidFill>
              <a:latin typeface="Raleway"/>
              <a:ea typeface="Raleway"/>
              <a:cs typeface="Raleway"/>
              <a:sym typeface="Raleway"/>
            </a:endParaRPr>
          </a:p>
          <a:p>
            <a:pPr indent="0" lvl="0" marL="0" rtl="0" algn="just">
              <a:spcBef>
                <a:spcPts val="0"/>
              </a:spcBef>
              <a:spcAft>
                <a:spcPts val="0"/>
              </a:spcAft>
              <a:buNone/>
            </a:pPr>
            <a:r>
              <a:rPr lang="en" sz="1400">
                <a:solidFill>
                  <a:srgbClr val="FFFFFF"/>
                </a:solidFill>
                <a:latin typeface="Raleway"/>
                <a:ea typeface="Raleway"/>
                <a:cs typeface="Raleway"/>
                <a:sym typeface="Raleway"/>
              </a:rPr>
              <a:t>The need for data integration has resulted from the regulatory pressure, scandals and food crises. Transfer of funds to business partners in other countries without delay or worry of fraudsters. Blockchain will play an important role in supply chain intelligence for technology that facilitates easy traceability of product information. We aim to provide direct access to enable remote farmers reach their investors without the assistance of middle-men, Whatsapp was chosen since it requires a minimum onboarding process for the user. Remote organic farmers can directly interact with customers via WhatsApp, take orders, investors can make payment and farmers can advertise their products to investors, all these information is stored via smart contracts in the blockchain, enabling transparency, trust and fostering an open transaction economy .</a:t>
            </a:r>
            <a:endParaRPr sz="1400">
              <a:solidFill>
                <a:srgbClr val="FFFFFF"/>
              </a:solidFill>
              <a:latin typeface="Raleway"/>
              <a:ea typeface="Raleway"/>
              <a:cs typeface="Raleway"/>
              <a:sym typeface="Raleway"/>
            </a:endParaRPr>
          </a:p>
          <a:p>
            <a:pPr indent="0" lvl="0" marL="0" rtl="0" algn="just">
              <a:lnSpc>
                <a:spcPct val="150000"/>
              </a:lnSpc>
              <a:spcBef>
                <a:spcPts val="1000"/>
              </a:spcBef>
              <a:spcAft>
                <a:spcPts val="0"/>
              </a:spcAft>
              <a:buNone/>
            </a:pPr>
            <a:r>
              <a:t/>
            </a:r>
            <a:endParaRPr sz="14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46"/>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Blockchain?</a:t>
            </a:r>
            <a:endParaRPr/>
          </a:p>
        </p:txBody>
      </p:sp>
      <p:sp>
        <p:nvSpPr>
          <p:cNvPr id="254" name="Google Shape;254;p46"/>
          <p:cNvSpPr txBox="1"/>
          <p:nvPr>
            <p:ph idx="1" type="body"/>
          </p:nvPr>
        </p:nvSpPr>
        <p:spPr>
          <a:xfrm>
            <a:off x="311700" y="1003975"/>
            <a:ext cx="8300700" cy="3847500"/>
          </a:xfrm>
          <a:prstGeom prst="rect">
            <a:avLst/>
          </a:prstGeom>
        </p:spPr>
        <p:txBody>
          <a:bodyPr anchorCtr="0" anchor="t" bIns="91425" lIns="91425" spcFirstLastPara="1" rIns="91425" wrap="square" tIns="91425">
            <a:noAutofit/>
          </a:bodyPr>
          <a:lstStyle/>
          <a:p>
            <a:pPr indent="-317500" lvl="0" marL="457200" rtl="0" algn="just">
              <a:lnSpc>
                <a:spcPct val="115000"/>
              </a:lnSpc>
              <a:spcBef>
                <a:spcPts val="0"/>
              </a:spcBef>
              <a:spcAft>
                <a:spcPts val="0"/>
              </a:spcAft>
              <a:buSzPts val="1400"/>
              <a:buFont typeface="Raleway"/>
              <a:buChar char="●"/>
            </a:pPr>
            <a:r>
              <a:rPr lang="en" sz="1400">
                <a:latin typeface="Raleway"/>
                <a:ea typeface="Raleway"/>
                <a:cs typeface="Raleway"/>
                <a:sym typeface="Raleway"/>
              </a:rPr>
              <a:t>The benefits of openness extend to all honest market participants. Blockchain technologies can prevent price extortion and delayed payments while simultaneously eliminating middlemen and lowering transaction fees. This can lead to fairer pricing and even help small-holder farmers capture a larger part of their crop value.</a:t>
            </a:r>
            <a:endParaRPr sz="1400">
              <a:latin typeface="Raleway"/>
              <a:ea typeface="Raleway"/>
              <a:cs typeface="Raleway"/>
              <a:sym typeface="Raleway"/>
            </a:endParaRPr>
          </a:p>
          <a:p>
            <a:pPr indent="-317500" lvl="0" marL="457200" rtl="0" algn="just">
              <a:lnSpc>
                <a:spcPct val="115000"/>
              </a:lnSpc>
              <a:spcBef>
                <a:spcPts val="1000"/>
              </a:spcBef>
              <a:spcAft>
                <a:spcPts val="0"/>
              </a:spcAft>
              <a:buSzPts val="1400"/>
              <a:buFont typeface="Raleway"/>
              <a:buChar char="●"/>
            </a:pPr>
            <a:r>
              <a:rPr lang="en" sz="1400">
                <a:latin typeface="Raleway"/>
                <a:ea typeface="Raleway"/>
                <a:cs typeface="Raleway"/>
                <a:sym typeface="Raleway"/>
              </a:rPr>
              <a:t>Blockchain promises to improve traceability and transparency within agriculture value chains. The ability to quickly trace the origin of food products would be an invaluable tool during contamination incidents. With blockchains, regulators can quickly identify the source of the contaminant and determine the scope of affected products. A more timely response by food companies can prevent illness, limit food waste, and contain financial fallout.</a:t>
            </a:r>
            <a:endParaRPr sz="1400">
              <a:latin typeface="Raleway"/>
              <a:ea typeface="Raleway"/>
              <a:cs typeface="Raleway"/>
              <a:sym typeface="Raleway"/>
            </a:endParaRPr>
          </a:p>
          <a:p>
            <a:pPr indent="-317500" lvl="0" marL="457200" rtl="0" algn="just">
              <a:lnSpc>
                <a:spcPct val="115000"/>
              </a:lnSpc>
              <a:spcBef>
                <a:spcPts val="1000"/>
              </a:spcBef>
              <a:spcAft>
                <a:spcPts val="1000"/>
              </a:spcAft>
              <a:buSzPts val="1400"/>
              <a:buFont typeface="Raleway"/>
              <a:buChar char="●"/>
            </a:pPr>
            <a:r>
              <a:rPr lang="en" sz="1400">
                <a:latin typeface="Raleway"/>
                <a:ea typeface="Raleway"/>
                <a:cs typeface="Raleway"/>
                <a:sym typeface="Raleway"/>
              </a:rPr>
              <a:t>Blockchain technology could securely record information and trace products right from the small-scale farm all the way to consumers’ forks. This would not only satisfy consumers’ demand for provenance but allow farmers to build their reputations and charge more fair prices by comparing to similar transactions.</a:t>
            </a:r>
            <a:endParaRPr sz="1400">
              <a:latin typeface="Raleway"/>
              <a:ea typeface="Raleway"/>
              <a:cs typeface="Raleway"/>
              <a:sym typeface="Raleway"/>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Google Shape;259;p47"/>
          <p:cNvSpPr txBox="1"/>
          <p:nvPr>
            <p:ph idx="1" type="body"/>
          </p:nvPr>
        </p:nvSpPr>
        <p:spPr>
          <a:xfrm>
            <a:off x="311700" y="781675"/>
            <a:ext cx="4727700" cy="43617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300">
                <a:solidFill>
                  <a:srgbClr val="FFFFFF"/>
                </a:solidFill>
                <a:latin typeface="Arial"/>
                <a:ea typeface="Arial"/>
                <a:cs typeface="Arial"/>
                <a:sym typeface="Arial"/>
              </a:rPr>
              <a:t>The impact of mobile phones continues to be felt beyond the telecom sector as innovation to solve day to day problems are developed particularly for the agricultural sector. The penetration of mobile phones in Africa is currently at 44% according to the latest statistics from GSMA. The successful uptake of mobile phone by farmers in countries such as Nigeria and throughout Kenya has led to mobile innovations around some of the main challenges that farmers face: access to information, markets, and capital. The agricultural market in Africa is projected to grow to $1 Trillion by 2030. The sector is, however, an unsystematic and complex value chain that presents challenges in keeping and maintaining a database of all stakeholders; farmers, insurance companies, financial service providers, development partners and, governments. The use of blockchain technology has proved via transparency and immutability it’s capability in disrupting various sectors in Africa especially agriculture.</a:t>
            </a:r>
            <a:endParaRPr sz="1400">
              <a:solidFill>
                <a:srgbClr val="FFFFFF"/>
              </a:solidFill>
              <a:latin typeface="Arial"/>
              <a:ea typeface="Arial"/>
              <a:cs typeface="Arial"/>
              <a:sym typeface="Arial"/>
            </a:endParaRPr>
          </a:p>
          <a:p>
            <a:pPr indent="0" lvl="0" marL="0" rtl="0" algn="just">
              <a:lnSpc>
                <a:spcPct val="100000"/>
              </a:lnSpc>
              <a:spcBef>
                <a:spcPts val="1600"/>
              </a:spcBef>
              <a:spcAft>
                <a:spcPts val="0"/>
              </a:spcAft>
              <a:buNone/>
            </a:pPr>
            <a:r>
              <a:rPr lang="en" sz="1400">
                <a:solidFill>
                  <a:srgbClr val="FFFFFF"/>
                </a:solidFill>
                <a:latin typeface="Arial"/>
                <a:ea typeface="Arial"/>
                <a:cs typeface="Arial"/>
                <a:sym typeface="Arial"/>
              </a:rPr>
              <a:t>Source: </a:t>
            </a:r>
            <a:r>
              <a:rPr lang="en" sz="1400" u="sng">
                <a:solidFill>
                  <a:srgbClr val="FFFFFF"/>
                </a:solidFill>
                <a:latin typeface="Arial"/>
                <a:ea typeface="Arial"/>
                <a:cs typeface="Arial"/>
                <a:sym typeface="Arial"/>
                <a:hlinkClick r:id="rId3"/>
              </a:rPr>
              <a:t>Cellulant</a:t>
            </a:r>
            <a:endParaRPr sz="1400">
              <a:solidFill>
                <a:srgbClr val="FFFFFF"/>
              </a:solidFill>
              <a:latin typeface="Arial"/>
              <a:ea typeface="Arial"/>
              <a:cs typeface="Arial"/>
              <a:sym typeface="Arial"/>
            </a:endParaRPr>
          </a:p>
          <a:p>
            <a:pPr indent="0" lvl="0" marL="0" rtl="0" algn="l">
              <a:spcBef>
                <a:spcPts val="1600"/>
              </a:spcBef>
              <a:spcAft>
                <a:spcPts val="0"/>
              </a:spcAft>
              <a:buNone/>
            </a:pPr>
            <a:r>
              <a:t/>
            </a:r>
            <a:endParaRPr sz="1200">
              <a:solidFill>
                <a:srgbClr val="000000"/>
              </a:solidFill>
              <a:latin typeface="Arial"/>
              <a:ea typeface="Arial"/>
              <a:cs typeface="Arial"/>
              <a:sym typeface="Arial"/>
            </a:endParaRPr>
          </a:p>
          <a:p>
            <a:pPr indent="0" lvl="0" marL="0" rtl="0" algn="just">
              <a:spcBef>
                <a:spcPts val="1600"/>
              </a:spcBef>
              <a:spcAft>
                <a:spcPts val="0"/>
              </a:spcAft>
              <a:buNone/>
            </a:pPr>
            <a:r>
              <a:t/>
            </a:r>
            <a:endParaRPr sz="1400"/>
          </a:p>
        </p:txBody>
      </p:sp>
      <p:sp>
        <p:nvSpPr>
          <p:cNvPr id="260" name="Google Shape;260;p47"/>
          <p:cNvSpPr txBox="1"/>
          <p:nvPr/>
        </p:nvSpPr>
        <p:spPr>
          <a:xfrm>
            <a:off x="311700" y="147775"/>
            <a:ext cx="7337700" cy="63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accent1"/>
                </a:solidFill>
                <a:latin typeface="Roboto"/>
                <a:ea typeface="Roboto"/>
                <a:cs typeface="Roboto"/>
                <a:sym typeface="Roboto"/>
              </a:rPr>
              <a:t>Potential: </a:t>
            </a:r>
            <a:r>
              <a:rPr lang="en" sz="2800">
                <a:solidFill>
                  <a:srgbClr val="FFFFFF"/>
                </a:solidFill>
                <a:latin typeface="Roboto"/>
                <a:ea typeface="Roboto"/>
                <a:cs typeface="Roboto"/>
                <a:sym typeface="Roboto"/>
              </a:rPr>
              <a:t>The Decentralized Shintsha Farmer</a:t>
            </a:r>
            <a:endParaRPr sz="1800">
              <a:solidFill>
                <a:srgbClr val="FFFFFF"/>
              </a:solidFill>
            </a:endParaRPr>
          </a:p>
          <a:p>
            <a:pPr indent="0" lvl="0" marL="0" rtl="0" algn="l">
              <a:spcBef>
                <a:spcPts val="0"/>
              </a:spcBef>
              <a:spcAft>
                <a:spcPts val="0"/>
              </a:spcAft>
              <a:buNone/>
            </a:pPr>
            <a:r>
              <a:t/>
            </a:r>
            <a:endParaRPr>
              <a:latin typeface="Roboto"/>
              <a:ea typeface="Roboto"/>
              <a:cs typeface="Roboto"/>
              <a:sym typeface="Roboto"/>
            </a:endParaRPr>
          </a:p>
        </p:txBody>
      </p:sp>
      <p:sp>
        <p:nvSpPr>
          <p:cNvPr id="261" name="Google Shape;261;p47"/>
          <p:cNvSpPr txBox="1"/>
          <p:nvPr>
            <p:ph idx="2" type="body"/>
          </p:nvPr>
        </p:nvSpPr>
        <p:spPr>
          <a:xfrm>
            <a:off x="5312775" y="906025"/>
            <a:ext cx="3519300" cy="38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INCENTIVES TO USE SHINTSHA</a:t>
            </a:r>
            <a:endParaRPr>
              <a:solidFill>
                <a:schemeClr val="accent1"/>
              </a:solidFill>
            </a:endParaRPr>
          </a:p>
          <a:p>
            <a:pPr indent="-317500" lvl="0" marL="457200" rtl="0" algn="just">
              <a:spcBef>
                <a:spcPts val="1600"/>
              </a:spcBef>
              <a:spcAft>
                <a:spcPts val="0"/>
              </a:spcAft>
              <a:buClr>
                <a:srgbClr val="FFFFFF"/>
              </a:buClr>
              <a:buSzPts val="1400"/>
              <a:buChar char="●"/>
            </a:pPr>
            <a:r>
              <a:rPr lang="en">
                <a:solidFill>
                  <a:srgbClr val="FFFFFF"/>
                </a:solidFill>
              </a:rPr>
              <a:t>Secure, trusted and reliable</a:t>
            </a:r>
            <a:endParaRPr>
              <a:solidFill>
                <a:srgbClr val="FFFFFF"/>
              </a:solidFill>
            </a:endParaRPr>
          </a:p>
          <a:p>
            <a:pPr indent="-317500" lvl="0" marL="457200" rtl="0" algn="just">
              <a:spcBef>
                <a:spcPts val="0"/>
              </a:spcBef>
              <a:spcAft>
                <a:spcPts val="0"/>
              </a:spcAft>
              <a:buClr>
                <a:srgbClr val="FFFFFF"/>
              </a:buClr>
              <a:buSzPts val="1400"/>
              <a:buChar char="●"/>
            </a:pPr>
            <a:r>
              <a:rPr lang="en">
                <a:solidFill>
                  <a:srgbClr val="FFFFFF"/>
                </a:solidFill>
              </a:rPr>
              <a:t>Easy access to buyers and investors by farmers.</a:t>
            </a:r>
            <a:endParaRPr>
              <a:solidFill>
                <a:srgbClr val="FFFFFF"/>
              </a:solidFill>
            </a:endParaRPr>
          </a:p>
          <a:p>
            <a:pPr indent="-317500" lvl="0" marL="457200" rtl="0" algn="just">
              <a:spcBef>
                <a:spcPts val="0"/>
              </a:spcBef>
              <a:spcAft>
                <a:spcPts val="0"/>
              </a:spcAft>
              <a:buClr>
                <a:srgbClr val="FFFFFF"/>
              </a:buClr>
              <a:buSzPts val="1400"/>
              <a:buChar char="●"/>
            </a:pPr>
            <a:r>
              <a:rPr lang="en">
                <a:solidFill>
                  <a:srgbClr val="FFFFFF"/>
                </a:solidFill>
              </a:rPr>
              <a:t>Shared risk when using the CSA model.</a:t>
            </a:r>
            <a:endParaRPr>
              <a:solidFill>
                <a:srgbClr val="FFFFFF"/>
              </a:solidFill>
            </a:endParaRPr>
          </a:p>
          <a:p>
            <a:pPr indent="-317500" lvl="0" marL="457200" rtl="0" algn="just">
              <a:spcBef>
                <a:spcPts val="0"/>
              </a:spcBef>
              <a:spcAft>
                <a:spcPts val="0"/>
              </a:spcAft>
              <a:buClr>
                <a:srgbClr val="FFFFFF"/>
              </a:buClr>
              <a:buSzPts val="1400"/>
              <a:buChar char="●"/>
            </a:pPr>
            <a:r>
              <a:rPr lang="en">
                <a:solidFill>
                  <a:srgbClr val="FFFFFF"/>
                </a:solidFill>
              </a:rPr>
              <a:t>Access to soft loans based on built reputation overtime.</a:t>
            </a:r>
            <a:endParaRPr>
              <a:solidFill>
                <a:srgbClr val="FFFFFF"/>
              </a:solidFill>
            </a:endParaRPr>
          </a:p>
          <a:p>
            <a:pPr indent="-317500" lvl="0" marL="457200" rtl="0" algn="just">
              <a:spcBef>
                <a:spcPts val="0"/>
              </a:spcBef>
              <a:spcAft>
                <a:spcPts val="0"/>
              </a:spcAft>
              <a:buClr>
                <a:srgbClr val="FFFFFF"/>
              </a:buClr>
              <a:buSzPts val="1400"/>
              <a:buChar char="●"/>
            </a:pPr>
            <a:r>
              <a:rPr lang="en">
                <a:solidFill>
                  <a:srgbClr val="FFFFFF"/>
                </a:solidFill>
              </a:rPr>
              <a:t>Valuable exchange (trade between international markets and currencies both in eth/erc20 and fiat).</a:t>
            </a:r>
            <a:endParaRPr>
              <a:solidFill>
                <a:srgbClr val="FFFFFF"/>
              </a:solidFill>
            </a:endParaRPr>
          </a:p>
          <a:p>
            <a:pPr indent="-317500" lvl="0" marL="457200" rtl="0" algn="just">
              <a:spcBef>
                <a:spcPts val="0"/>
              </a:spcBef>
              <a:spcAft>
                <a:spcPts val="0"/>
              </a:spcAft>
              <a:buClr>
                <a:srgbClr val="FFFFFF"/>
              </a:buClr>
              <a:buSzPts val="1400"/>
              <a:buChar char="●"/>
            </a:pPr>
            <a:r>
              <a:rPr lang="en">
                <a:solidFill>
                  <a:srgbClr val="FFFFFF"/>
                </a:solidFill>
              </a:rPr>
              <a:t>Low cost of transaction on the Shintsha platform.</a:t>
            </a:r>
            <a:endParaRPr>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65" name="Shape 265"/>
        <p:cNvGrpSpPr/>
        <p:nvPr/>
      </p:nvGrpSpPr>
      <p:grpSpPr>
        <a:xfrm>
          <a:off x="0" y="0"/>
          <a:ext cx="0" cy="0"/>
          <a:chOff x="0" y="0"/>
          <a:chExt cx="0" cy="0"/>
        </a:xfrm>
      </p:grpSpPr>
      <p:sp>
        <p:nvSpPr>
          <p:cNvPr id="266" name="Google Shape;266;p4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solidFill>
                  <a:schemeClr val="dk2"/>
                </a:solidFill>
                <a:latin typeface="Arial"/>
                <a:ea typeface="Arial"/>
                <a:cs typeface="Arial"/>
                <a:sym typeface="Arial"/>
              </a:rPr>
              <a:t>‹#›</a:t>
            </a:fld>
            <a:endParaRPr sz="1000">
              <a:solidFill>
                <a:schemeClr val="dk2"/>
              </a:solidFill>
              <a:latin typeface="Arial"/>
              <a:ea typeface="Arial"/>
              <a:cs typeface="Arial"/>
              <a:sym typeface="Arial"/>
            </a:endParaRPr>
          </a:p>
        </p:txBody>
      </p:sp>
      <p:pic>
        <p:nvPicPr>
          <p:cNvPr id="267" name="Google Shape;267;p48"/>
          <p:cNvPicPr preferRelativeResize="0"/>
          <p:nvPr/>
        </p:nvPicPr>
        <p:blipFill rotWithShape="1">
          <a:blip r:embed="rId3">
            <a:alphaModFix/>
          </a:blip>
          <a:srcRect b="0" l="16666" r="16666" t="0"/>
          <a:stretch/>
        </p:blipFill>
        <p:spPr>
          <a:xfrm>
            <a:off x="2607788" y="1345675"/>
            <a:ext cx="1603500" cy="1603500"/>
          </a:xfrm>
          <a:prstGeom prst="ellipse">
            <a:avLst/>
          </a:prstGeom>
          <a:noFill/>
          <a:ln>
            <a:noFill/>
          </a:ln>
          <a:effectLst>
            <a:outerShdw blurRad="57150" rotWithShape="0" algn="bl" dir="5400000" dist="19050">
              <a:srgbClr val="000000">
                <a:alpha val="50000"/>
              </a:srgbClr>
            </a:outerShdw>
          </a:effectLst>
        </p:spPr>
      </p:pic>
      <p:sp>
        <p:nvSpPr>
          <p:cNvPr id="268" name="Google Shape;268;p48"/>
          <p:cNvSpPr txBox="1"/>
          <p:nvPr/>
        </p:nvSpPr>
        <p:spPr>
          <a:xfrm>
            <a:off x="2607800" y="3334100"/>
            <a:ext cx="1527600" cy="3159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0" i="0" lang="en" sz="1400" u="none" cap="none" strike="noStrike">
                <a:solidFill>
                  <a:srgbClr val="FFFFFF"/>
                </a:solidFill>
                <a:latin typeface="Raleway ExtraBold"/>
                <a:ea typeface="Raleway ExtraBold"/>
                <a:cs typeface="Raleway ExtraBold"/>
                <a:sym typeface="Raleway ExtraBold"/>
              </a:rPr>
              <a:t>O</a:t>
            </a:r>
            <a:r>
              <a:rPr lang="en">
                <a:solidFill>
                  <a:srgbClr val="FFFFFF"/>
                </a:solidFill>
                <a:latin typeface="Raleway ExtraBold"/>
                <a:ea typeface="Raleway ExtraBold"/>
                <a:cs typeface="Raleway ExtraBold"/>
                <a:sym typeface="Raleway ExtraBold"/>
              </a:rPr>
              <a:t>wanate Amachree</a:t>
            </a:r>
            <a:endParaRPr b="0" i="0" sz="1400" u="none" cap="none" strike="noStrike">
              <a:solidFill>
                <a:srgbClr val="FFFFFF"/>
              </a:solidFill>
              <a:latin typeface="Raleway ExtraBold"/>
              <a:ea typeface="Raleway ExtraBold"/>
              <a:cs typeface="Raleway ExtraBold"/>
              <a:sym typeface="Raleway ExtraBold"/>
            </a:endParaRPr>
          </a:p>
        </p:txBody>
      </p:sp>
      <p:sp>
        <p:nvSpPr>
          <p:cNvPr id="269" name="Google Shape;269;p48"/>
          <p:cNvSpPr txBox="1"/>
          <p:nvPr/>
        </p:nvSpPr>
        <p:spPr>
          <a:xfrm>
            <a:off x="2788616" y="3529546"/>
            <a:ext cx="1242300" cy="250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1000"/>
              <a:buFont typeface="Arial"/>
              <a:buNone/>
            </a:pPr>
            <a:r>
              <a:rPr lang="en" sz="1000">
                <a:solidFill>
                  <a:srgbClr val="FFFFFF"/>
                </a:solidFill>
                <a:latin typeface="Raleway Light"/>
                <a:ea typeface="Raleway Light"/>
                <a:cs typeface="Raleway Light"/>
                <a:sym typeface="Raleway Light"/>
              </a:rPr>
              <a:t>Backend Developer and Technical Writer</a:t>
            </a:r>
            <a:endParaRPr b="0" i="0" sz="1000" u="none" cap="none" strike="noStrike">
              <a:solidFill>
                <a:srgbClr val="FFFFFF"/>
              </a:solidFill>
              <a:latin typeface="Raleway Light"/>
              <a:ea typeface="Raleway Light"/>
              <a:cs typeface="Raleway Light"/>
              <a:sym typeface="Raleway Light"/>
            </a:endParaRPr>
          </a:p>
        </p:txBody>
      </p:sp>
      <p:pic>
        <p:nvPicPr>
          <p:cNvPr id="270" name="Google Shape;270;p48"/>
          <p:cNvPicPr preferRelativeResize="0"/>
          <p:nvPr/>
        </p:nvPicPr>
        <p:blipFill rotWithShape="1">
          <a:blip r:embed="rId4">
            <a:alphaModFix/>
          </a:blip>
          <a:srcRect b="0" l="0" r="0" t="0"/>
          <a:stretch/>
        </p:blipFill>
        <p:spPr>
          <a:xfrm>
            <a:off x="4760810" y="1345675"/>
            <a:ext cx="1603500" cy="1603500"/>
          </a:xfrm>
          <a:prstGeom prst="ellipse">
            <a:avLst/>
          </a:prstGeom>
          <a:noFill/>
          <a:ln>
            <a:noFill/>
          </a:ln>
          <a:effectLst>
            <a:outerShdw blurRad="57150" rotWithShape="0" algn="bl" dir="5400000" dist="19050">
              <a:srgbClr val="000000">
                <a:alpha val="50000"/>
              </a:srgbClr>
            </a:outerShdw>
          </a:effectLst>
        </p:spPr>
      </p:pic>
      <p:sp>
        <p:nvSpPr>
          <p:cNvPr id="271" name="Google Shape;271;p48"/>
          <p:cNvSpPr txBox="1"/>
          <p:nvPr/>
        </p:nvSpPr>
        <p:spPr>
          <a:xfrm>
            <a:off x="4962330" y="3334110"/>
            <a:ext cx="1209600" cy="3159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lang="en">
                <a:solidFill>
                  <a:srgbClr val="FFFFFF"/>
                </a:solidFill>
                <a:latin typeface="Raleway ExtraBold"/>
                <a:ea typeface="Raleway ExtraBold"/>
                <a:cs typeface="Raleway ExtraBold"/>
                <a:sym typeface="Raleway ExtraBold"/>
              </a:rPr>
              <a:t>Badara Diakhate</a:t>
            </a:r>
            <a:endParaRPr b="0" i="0" sz="1400" u="none" cap="none" strike="noStrike">
              <a:solidFill>
                <a:srgbClr val="FFFFFF"/>
              </a:solidFill>
              <a:latin typeface="Raleway ExtraBold"/>
              <a:ea typeface="Raleway ExtraBold"/>
              <a:cs typeface="Raleway ExtraBold"/>
              <a:sym typeface="Raleway ExtraBold"/>
            </a:endParaRPr>
          </a:p>
        </p:txBody>
      </p:sp>
      <p:sp>
        <p:nvSpPr>
          <p:cNvPr id="272" name="Google Shape;272;p48"/>
          <p:cNvSpPr txBox="1"/>
          <p:nvPr/>
        </p:nvSpPr>
        <p:spPr>
          <a:xfrm>
            <a:off x="4749085" y="3529545"/>
            <a:ext cx="1603500" cy="250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1000"/>
              <a:buFont typeface="Arial"/>
              <a:buNone/>
            </a:pPr>
            <a:r>
              <a:rPr lang="en" sz="1000">
                <a:solidFill>
                  <a:srgbClr val="FFFFFF"/>
                </a:solidFill>
                <a:latin typeface="Raleway Light"/>
                <a:ea typeface="Raleway Light"/>
                <a:cs typeface="Raleway Light"/>
                <a:sym typeface="Raleway Light"/>
              </a:rPr>
              <a:t>Blockchain </a:t>
            </a:r>
            <a:r>
              <a:rPr b="0" i="0" lang="en" sz="1000" u="none" cap="none" strike="noStrike">
                <a:solidFill>
                  <a:srgbClr val="FFFFFF"/>
                </a:solidFill>
                <a:latin typeface="Raleway Light"/>
                <a:ea typeface="Raleway Light"/>
                <a:cs typeface="Raleway Light"/>
                <a:sym typeface="Raleway Light"/>
              </a:rPr>
              <a:t> Developer</a:t>
            </a:r>
            <a:endParaRPr b="0" i="0" sz="1000" u="none" cap="none" strike="noStrike">
              <a:solidFill>
                <a:srgbClr val="FFFFFF"/>
              </a:solidFill>
              <a:latin typeface="Raleway Light"/>
              <a:ea typeface="Raleway Light"/>
              <a:cs typeface="Raleway Light"/>
              <a:sym typeface="Raleway Light"/>
            </a:endParaRPr>
          </a:p>
        </p:txBody>
      </p:sp>
      <p:pic>
        <p:nvPicPr>
          <p:cNvPr id="273" name="Google Shape;273;p48"/>
          <p:cNvPicPr preferRelativeResize="0"/>
          <p:nvPr/>
        </p:nvPicPr>
        <p:blipFill rotWithShape="1">
          <a:blip r:embed="rId5">
            <a:alphaModFix/>
          </a:blip>
          <a:srcRect b="0" l="0" r="0" t="0"/>
          <a:stretch/>
        </p:blipFill>
        <p:spPr>
          <a:xfrm>
            <a:off x="454801" y="1345675"/>
            <a:ext cx="1644300" cy="1644300"/>
          </a:xfrm>
          <a:prstGeom prst="ellipse">
            <a:avLst/>
          </a:prstGeom>
          <a:noFill/>
          <a:ln>
            <a:noFill/>
          </a:ln>
          <a:effectLst>
            <a:outerShdw blurRad="57150" rotWithShape="0" algn="bl" dir="5400000" dist="19050">
              <a:srgbClr val="000000">
                <a:alpha val="50000"/>
              </a:srgbClr>
            </a:outerShdw>
          </a:effectLst>
        </p:spPr>
      </p:pic>
      <p:sp>
        <p:nvSpPr>
          <p:cNvPr id="274" name="Google Shape;274;p48"/>
          <p:cNvSpPr txBox="1"/>
          <p:nvPr/>
        </p:nvSpPr>
        <p:spPr>
          <a:xfrm>
            <a:off x="413975" y="3340925"/>
            <a:ext cx="1644300" cy="3240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lang="en">
                <a:solidFill>
                  <a:srgbClr val="FFFFFF"/>
                </a:solidFill>
                <a:latin typeface="Raleway ExtraBold"/>
                <a:ea typeface="Raleway ExtraBold"/>
                <a:cs typeface="Raleway ExtraBold"/>
                <a:sym typeface="Raleway ExtraBold"/>
              </a:rPr>
              <a:t>Brian Siphamandla</a:t>
            </a:r>
            <a:endParaRPr b="0" i="0" sz="1400" u="none" cap="none" strike="noStrike">
              <a:solidFill>
                <a:srgbClr val="FFFFFF"/>
              </a:solidFill>
              <a:latin typeface="Raleway ExtraBold"/>
              <a:ea typeface="Raleway ExtraBold"/>
              <a:cs typeface="Raleway ExtraBold"/>
              <a:sym typeface="Raleway ExtraBold"/>
            </a:endParaRPr>
          </a:p>
        </p:txBody>
      </p:sp>
      <p:sp>
        <p:nvSpPr>
          <p:cNvPr id="275" name="Google Shape;275;p48"/>
          <p:cNvSpPr txBox="1"/>
          <p:nvPr/>
        </p:nvSpPr>
        <p:spPr>
          <a:xfrm>
            <a:off x="454775" y="3340925"/>
            <a:ext cx="1644300" cy="1045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1000"/>
              <a:buFont typeface="Arial"/>
              <a:buNone/>
            </a:pPr>
            <a:br>
              <a:rPr b="0" i="0" lang="en" sz="1000" u="none" cap="none" strike="noStrike">
                <a:solidFill>
                  <a:srgbClr val="FFFFFF"/>
                </a:solidFill>
                <a:latin typeface="Raleway Light"/>
                <a:ea typeface="Raleway Light"/>
                <a:cs typeface="Raleway Light"/>
                <a:sym typeface="Raleway Light"/>
              </a:rPr>
            </a:br>
            <a:r>
              <a:rPr b="0" i="0" lang="en" sz="1000" u="none" cap="none" strike="noStrike">
                <a:solidFill>
                  <a:srgbClr val="FFFFFF"/>
                </a:solidFill>
                <a:latin typeface="Raleway Light"/>
                <a:ea typeface="Raleway Light"/>
                <a:cs typeface="Raleway Light"/>
                <a:sym typeface="Raleway Light"/>
              </a:rPr>
              <a:t>Blockchain </a:t>
            </a:r>
            <a:r>
              <a:rPr lang="en" sz="1000">
                <a:solidFill>
                  <a:srgbClr val="FFFFFF"/>
                </a:solidFill>
                <a:latin typeface="Raleway Light"/>
                <a:ea typeface="Raleway Light"/>
                <a:cs typeface="Raleway Light"/>
                <a:sym typeface="Raleway Light"/>
              </a:rPr>
              <a:t>Developer</a:t>
            </a:r>
            <a:endParaRPr b="0" i="0" sz="1000" u="none" cap="none" strike="noStrike">
              <a:solidFill>
                <a:srgbClr val="FFFFFF"/>
              </a:solidFill>
              <a:latin typeface="Raleway Light"/>
              <a:ea typeface="Raleway Light"/>
              <a:cs typeface="Raleway Light"/>
              <a:sym typeface="Raleway Light"/>
            </a:endParaRPr>
          </a:p>
        </p:txBody>
      </p:sp>
      <p:sp>
        <p:nvSpPr>
          <p:cNvPr id="276" name="Google Shape;276;p48"/>
          <p:cNvSpPr txBox="1"/>
          <p:nvPr>
            <p:ph type="title"/>
          </p:nvPr>
        </p:nvSpPr>
        <p:spPr>
          <a:xfrm>
            <a:off x="413975" y="368875"/>
            <a:ext cx="6113400" cy="85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5800"/>
              <a:buNone/>
            </a:pPr>
            <a:r>
              <a:rPr lang="en" sz="4200">
                <a:solidFill>
                  <a:srgbClr val="434343"/>
                </a:solidFill>
                <a:latin typeface="Raleway ExtraBold"/>
                <a:ea typeface="Raleway ExtraBold"/>
                <a:cs typeface="Raleway ExtraBold"/>
                <a:sym typeface="Raleway ExtraBold"/>
              </a:rPr>
              <a:t>The</a:t>
            </a:r>
            <a:r>
              <a:rPr b="0" lang="en" sz="4200">
                <a:solidFill>
                  <a:srgbClr val="434343"/>
                </a:solidFill>
                <a:latin typeface="Raleway ExtraBold"/>
                <a:ea typeface="Raleway ExtraBold"/>
                <a:cs typeface="Raleway ExtraBold"/>
                <a:sym typeface="Raleway ExtraBold"/>
              </a:rPr>
              <a:t> </a:t>
            </a:r>
            <a:r>
              <a:rPr lang="en" sz="4200">
                <a:solidFill>
                  <a:srgbClr val="009688"/>
                </a:solidFill>
                <a:latin typeface="Raleway ExtraBold"/>
                <a:ea typeface="Raleway ExtraBold"/>
                <a:cs typeface="Raleway ExtraBold"/>
                <a:sym typeface="Raleway ExtraBold"/>
              </a:rPr>
              <a:t>Team</a:t>
            </a:r>
            <a:endParaRPr b="0" sz="4200">
              <a:solidFill>
                <a:srgbClr val="009688"/>
              </a:solidFill>
              <a:latin typeface="Raleway ExtraBold"/>
              <a:ea typeface="Raleway ExtraBold"/>
              <a:cs typeface="Raleway ExtraBold"/>
              <a:sym typeface="Raleway ExtraBo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0" name="Shape 280"/>
        <p:cNvGrpSpPr/>
        <p:nvPr/>
      </p:nvGrpSpPr>
      <p:grpSpPr>
        <a:xfrm>
          <a:off x="0" y="0"/>
          <a:ext cx="0" cy="0"/>
          <a:chOff x="0" y="0"/>
          <a:chExt cx="0" cy="0"/>
        </a:xfrm>
      </p:grpSpPr>
      <p:sp>
        <p:nvSpPr>
          <p:cNvPr id="281" name="Google Shape;281;p49"/>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Attachment</a:t>
            </a:r>
            <a:endParaRPr/>
          </a:p>
        </p:txBody>
      </p:sp>
      <p:pic>
        <p:nvPicPr>
          <p:cNvPr id="282" name="Google Shape;282;p49"/>
          <p:cNvPicPr preferRelativeResize="0"/>
          <p:nvPr/>
        </p:nvPicPr>
        <p:blipFill rotWithShape="1">
          <a:blip r:embed="rId3">
            <a:alphaModFix/>
          </a:blip>
          <a:srcRect b="2830" l="0" r="0" t="2830"/>
          <a:stretch/>
        </p:blipFill>
        <p:spPr>
          <a:xfrm>
            <a:off x="104150" y="3411625"/>
            <a:ext cx="3138200" cy="1731875"/>
          </a:xfrm>
          <a:prstGeom prst="rect">
            <a:avLst/>
          </a:prstGeom>
          <a:noFill/>
          <a:ln>
            <a:noFill/>
          </a:ln>
        </p:spPr>
      </p:pic>
      <p:pic>
        <p:nvPicPr>
          <p:cNvPr id="283" name="Google Shape;283;p49"/>
          <p:cNvPicPr preferRelativeResize="0"/>
          <p:nvPr/>
        </p:nvPicPr>
        <p:blipFill rotWithShape="1">
          <a:blip r:embed="rId4">
            <a:alphaModFix/>
          </a:blip>
          <a:srcRect b="0" l="5035" r="5035" t="0"/>
          <a:stretch/>
        </p:blipFill>
        <p:spPr>
          <a:xfrm>
            <a:off x="6525900" y="3411625"/>
            <a:ext cx="2537076" cy="1586895"/>
          </a:xfrm>
          <a:prstGeom prst="rect">
            <a:avLst/>
          </a:prstGeom>
          <a:noFill/>
          <a:ln>
            <a:noFill/>
          </a:ln>
        </p:spPr>
      </p:pic>
      <p:pic>
        <p:nvPicPr>
          <p:cNvPr id="284" name="Google Shape;284;p49"/>
          <p:cNvPicPr preferRelativeResize="0"/>
          <p:nvPr/>
        </p:nvPicPr>
        <p:blipFill rotWithShape="1">
          <a:blip r:embed="rId5">
            <a:alphaModFix/>
          </a:blip>
          <a:srcRect b="1886" l="0" r="0" t="1886"/>
          <a:stretch/>
        </p:blipFill>
        <p:spPr>
          <a:xfrm>
            <a:off x="3352488" y="3411625"/>
            <a:ext cx="3063264" cy="1658065"/>
          </a:xfrm>
          <a:prstGeom prst="rect">
            <a:avLst/>
          </a:prstGeom>
          <a:noFill/>
          <a:ln>
            <a:noFill/>
          </a:ln>
        </p:spPr>
      </p:pic>
      <p:pic>
        <p:nvPicPr>
          <p:cNvPr descr="Much of what we know about agriculture in Africa may no longer be true. The region is experiencing tremendous change and the scarcity of quality data are contributing to an information gap." id="285" name="Google Shape;285;p49" title="Telling Myths from Facts: Africa’s Agricultural Data Gap">
            <a:hlinkClick r:id="rId6"/>
          </p:cNvPr>
          <p:cNvPicPr preferRelativeResize="0"/>
          <p:nvPr/>
        </p:nvPicPr>
        <p:blipFill>
          <a:blip r:embed="rId7">
            <a:alphaModFix/>
          </a:blip>
          <a:stretch>
            <a:fillRect/>
          </a:stretch>
        </p:blipFill>
        <p:spPr>
          <a:xfrm>
            <a:off x="163750" y="1142100"/>
            <a:ext cx="8782025" cy="20366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50"/>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Sources</a:t>
            </a:r>
            <a:endParaRPr/>
          </a:p>
        </p:txBody>
      </p:sp>
      <p:sp>
        <p:nvSpPr>
          <p:cNvPr id="291" name="Google Shape;291;p50"/>
          <p:cNvSpPr txBox="1"/>
          <p:nvPr>
            <p:ph idx="1" type="body"/>
          </p:nvPr>
        </p:nvSpPr>
        <p:spPr>
          <a:xfrm>
            <a:off x="88725" y="662075"/>
            <a:ext cx="8300700" cy="35649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SzPts val="1400"/>
              <a:buChar char="●"/>
            </a:pPr>
            <a:r>
              <a:rPr lang="en" sz="1400" u="sng">
                <a:solidFill>
                  <a:schemeClr val="hlink"/>
                </a:solidFill>
                <a:latin typeface="Arial"/>
                <a:ea typeface="Arial"/>
                <a:cs typeface="Arial"/>
                <a:sym typeface="Arial"/>
                <a:hlinkClick r:id="rId3"/>
              </a:rPr>
              <a:t>https://www.cellulant.com/blog/blockchain-techology-in-africa/</a:t>
            </a:r>
            <a:endParaRPr sz="1400">
              <a:solidFill>
                <a:schemeClr val="lt2"/>
              </a:solidFill>
              <a:latin typeface="Arial"/>
              <a:ea typeface="Arial"/>
              <a:cs typeface="Arial"/>
              <a:sym typeface="Arial"/>
            </a:endParaRPr>
          </a:p>
          <a:p>
            <a:pPr indent="-317500" lvl="0" marL="457200" rtl="0" algn="just">
              <a:spcBef>
                <a:spcPts val="0"/>
              </a:spcBef>
              <a:spcAft>
                <a:spcPts val="0"/>
              </a:spcAft>
              <a:buClr>
                <a:schemeClr val="lt2"/>
              </a:buClr>
              <a:buSzPts val="1400"/>
              <a:buFont typeface="Arial"/>
              <a:buChar char="●"/>
            </a:pPr>
            <a:r>
              <a:rPr lang="en" sz="1400" u="sng">
                <a:solidFill>
                  <a:schemeClr val="hlink"/>
                </a:solidFill>
                <a:latin typeface="Arial"/>
                <a:ea typeface="Arial"/>
                <a:cs typeface="Arial"/>
                <a:sym typeface="Arial"/>
                <a:hlinkClick r:id="rId4"/>
              </a:rPr>
              <a:t>https://play.google.com/store/apps/details?id=com.agromarketday&amp;hl=en</a:t>
            </a:r>
            <a:endParaRPr sz="1400">
              <a:solidFill>
                <a:schemeClr val="lt2"/>
              </a:solidFill>
              <a:latin typeface="Arial"/>
              <a:ea typeface="Arial"/>
              <a:cs typeface="Arial"/>
              <a:sym typeface="Arial"/>
            </a:endParaRPr>
          </a:p>
          <a:p>
            <a:pPr indent="-317500" lvl="0" marL="457200" rtl="0" algn="just">
              <a:spcBef>
                <a:spcPts val="0"/>
              </a:spcBef>
              <a:spcAft>
                <a:spcPts val="0"/>
              </a:spcAft>
              <a:buClr>
                <a:schemeClr val="lt2"/>
              </a:buClr>
              <a:buSzPts val="1400"/>
              <a:buFont typeface="Arial"/>
              <a:buChar char="●"/>
            </a:pPr>
            <a:r>
              <a:rPr lang="en" sz="1400" u="sng">
                <a:solidFill>
                  <a:schemeClr val="hlink"/>
                </a:solidFill>
                <a:latin typeface="Arial"/>
                <a:ea typeface="Arial"/>
                <a:cs typeface="Arial"/>
                <a:sym typeface="Arial"/>
                <a:hlinkClick r:id="rId5"/>
              </a:rPr>
              <a:t>http://www.agromarketday.com/</a:t>
            </a:r>
            <a:endParaRPr sz="1400">
              <a:solidFill>
                <a:schemeClr val="lt2"/>
              </a:solidFill>
              <a:latin typeface="Arial"/>
              <a:ea typeface="Arial"/>
              <a:cs typeface="Arial"/>
              <a:sym typeface="Arial"/>
            </a:endParaRPr>
          </a:p>
          <a:p>
            <a:pPr indent="-317500" lvl="0" marL="457200" rtl="0" algn="just">
              <a:spcBef>
                <a:spcPts val="0"/>
              </a:spcBef>
              <a:spcAft>
                <a:spcPts val="0"/>
              </a:spcAft>
              <a:buClr>
                <a:schemeClr val="lt2"/>
              </a:buClr>
              <a:buSzPts val="1400"/>
              <a:buFont typeface="Arial"/>
              <a:buChar char="●"/>
            </a:pPr>
            <a:r>
              <a:rPr lang="en" sz="1400" u="sng">
                <a:solidFill>
                  <a:schemeClr val="hlink"/>
                </a:solidFill>
                <a:latin typeface="Arial"/>
                <a:ea typeface="Arial"/>
                <a:cs typeface="Arial"/>
                <a:sym typeface="Arial"/>
                <a:hlinkClick r:id="rId6"/>
              </a:rPr>
              <a:t>http://www.fao.org/e-agriculture/blog/how-blockchain-can-help-smallholder-farmers</a:t>
            </a:r>
            <a:endParaRPr sz="1400">
              <a:solidFill>
                <a:schemeClr val="lt2"/>
              </a:solidFill>
              <a:latin typeface="Arial"/>
              <a:ea typeface="Arial"/>
              <a:cs typeface="Arial"/>
              <a:sym typeface="Arial"/>
            </a:endParaRPr>
          </a:p>
          <a:p>
            <a:pPr indent="-317500" lvl="0" marL="457200" rtl="0" algn="just">
              <a:spcBef>
                <a:spcPts val="0"/>
              </a:spcBef>
              <a:spcAft>
                <a:spcPts val="0"/>
              </a:spcAft>
              <a:buClr>
                <a:schemeClr val="lt2"/>
              </a:buClr>
              <a:buSzPts val="1400"/>
              <a:buFont typeface="Arial"/>
              <a:buChar char="●"/>
            </a:pPr>
            <a:r>
              <a:rPr lang="en" sz="1400" u="sng">
                <a:solidFill>
                  <a:schemeClr val="hlink"/>
                </a:solidFill>
                <a:latin typeface="Arial"/>
                <a:ea typeface="Arial"/>
                <a:cs typeface="Arial"/>
                <a:sym typeface="Arial"/>
                <a:hlinkClick r:id="rId7"/>
              </a:rPr>
              <a:t>http://www.agriledger.io/</a:t>
            </a:r>
            <a:endParaRPr sz="1400">
              <a:solidFill>
                <a:schemeClr val="lt2"/>
              </a:solidFill>
              <a:latin typeface="Arial"/>
              <a:ea typeface="Arial"/>
              <a:cs typeface="Arial"/>
              <a:sym typeface="Arial"/>
            </a:endParaRPr>
          </a:p>
          <a:p>
            <a:pPr indent="-317500" lvl="0" marL="457200" rtl="0" algn="just">
              <a:spcBef>
                <a:spcPts val="0"/>
              </a:spcBef>
              <a:spcAft>
                <a:spcPts val="0"/>
              </a:spcAft>
              <a:buClr>
                <a:schemeClr val="lt2"/>
              </a:buClr>
              <a:buSzPts val="1400"/>
              <a:buFont typeface="Arial"/>
              <a:buChar char="●"/>
            </a:pPr>
            <a:r>
              <a:rPr lang="en" sz="1400" u="sng">
                <a:solidFill>
                  <a:schemeClr val="hlink"/>
                </a:solidFill>
                <a:latin typeface="Arial"/>
                <a:ea typeface="Arial"/>
                <a:cs typeface="Arial"/>
                <a:sym typeface="Arial"/>
                <a:hlinkClick r:id="rId8"/>
              </a:rPr>
              <a:t>https://www.ifoam.bio/en/community-supported-agriculture-csa</a:t>
            </a:r>
            <a:endParaRPr sz="1400">
              <a:solidFill>
                <a:schemeClr val="lt2"/>
              </a:solidFill>
              <a:latin typeface="Arial"/>
              <a:ea typeface="Arial"/>
              <a:cs typeface="Arial"/>
              <a:sym typeface="Arial"/>
            </a:endParaRPr>
          </a:p>
          <a:p>
            <a:pPr indent="-317500" lvl="0" marL="457200" rtl="0" algn="just">
              <a:spcBef>
                <a:spcPts val="0"/>
              </a:spcBef>
              <a:spcAft>
                <a:spcPts val="0"/>
              </a:spcAft>
              <a:buClr>
                <a:schemeClr val="lt2"/>
              </a:buClr>
              <a:buSzPts val="1400"/>
              <a:buFont typeface="Arial"/>
              <a:buChar char="●"/>
            </a:pPr>
            <a:r>
              <a:rPr lang="en" sz="1400" u="sng">
                <a:solidFill>
                  <a:schemeClr val="hlink"/>
                </a:solidFill>
                <a:latin typeface="Arial"/>
                <a:ea typeface="Arial"/>
                <a:cs typeface="Arial"/>
                <a:sym typeface="Arial"/>
                <a:hlinkClick r:id="rId9"/>
              </a:rPr>
              <a:t>https://www.integrated-cbd.com/our-farms</a:t>
            </a:r>
            <a:endParaRPr sz="1400">
              <a:solidFill>
                <a:schemeClr val="lt2"/>
              </a:solidFill>
              <a:latin typeface="Arial"/>
              <a:ea typeface="Arial"/>
              <a:cs typeface="Arial"/>
              <a:sym typeface="Arial"/>
            </a:endParaRPr>
          </a:p>
          <a:p>
            <a:pPr indent="-317500" lvl="0" marL="457200" rtl="0" algn="just">
              <a:spcBef>
                <a:spcPts val="0"/>
              </a:spcBef>
              <a:spcAft>
                <a:spcPts val="0"/>
              </a:spcAft>
              <a:buClr>
                <a:schemeClr val="lt2"/>
              </a:buClr>
              <a:buSzPts val="1400"/>
              <a:buFont typeface="Arial"/>
              <a:buChar char="●"/>
            </a:pPr>
            <a:r>
              <a:rPr lang="en" sz="1400" u="sng">
                <a:solidFill>
                  <a:schemeClr val="hlink"/>
                </a:solidFill>
                <a:latin typeface="Arial"/>
                <a:ea typeface="Arial"/>
                <a:cs typeface="Arial"/>
                <a:sym typeface="Arial"/>
                <a:hlinkClick r:id="rId10"/>
              </a:rPr>
              <a:t>https://www.verifiedorganic.io/</a:t>
            </a:r>
            <a:endParaRPr sz="1400">
              <a:solidFill>
                <a:schemeClr val="lt2"/>
              </a:solidFill>
              <a:latin typeface="Arial"/>
              <a:ea typeface="Arial"/>
              <a:cs typeface="Arial"/>
              <a:sym typeface="Arial"/>
            </a:endParaRPr>
          </a:p>
          <a:p>
            <a:pPr indent="-317500" lvl="0" marL="457200" rtl="0" algn="just">
              <a:spcBef>
                <a:spcPts val="0"/>
              </a:spcBef>
              <a:spcAft>
                <a:spcPts val="0"/>
              </a:spcAft>
              <a:buClr>
                <a:schemeClr val="lt2"/>
              </a:buClr>
              <a:buSzPts val="1400"/>
              <a:buFont typeface="Arial"/>
              <a:buChar char="●"/>
            </a:pPr>
            <a:r>
              <a:rPr lang="en" sz="1400" u="sng">
                <a:solidFill>
                  <a:schemeClr val="hlink"/>
                </a:solidFill>
                <a:latin typeface="Arial"/>
                <a:ea typeface="Arial"/>
                <a:cs typeface="Arial"/>
                <a:sym typeface="Arial"/>
                <a:hlinkClick r:id="rId11"/>
              </a:rPr>
              <a:t>https://www.gsma.com/r/mobileeconomy/west-africa/</a:t>
            </a:r>
            <a:r>
              <a:rPr lang="en" sz="1400">
                <a:solidFill>
                  <a:schemeClr val="lt2"/>
                </a:solidFill>
                <a:latin typeface="Arial"/>
                <a:ea typeface="Arial"/>
                <a:cs typeface="Arial"/>
                <a:sym typeface="Arial"/>
              </a:rPr>
              <a:t> </a:t>
            </a:r>
            <a:endParaRPr sz="1400">
              <a:solidFill>
                <a:schemeClr val="lt2"/>
              </a:solidFill>
              <a:latin typeface="Arial"/>
              <a:ea typeface="Arial"/>
              <a:cs typeface="Arial"/>
              <a:sym typeface="Arial"/>
            </a:endParaRPr>
          </a:p>
          <a:p>
            <a:pPr indent="-317500" lvl="0" marL="457200" rtl="0" algn="just">
              <a:spcBef>
                <a:spcPts val="0"/>
              </a:spcBef>
              <a:spcAft>
                <a:spcPts val="0"/>
              </a:spcAft>
              <a:buClr>
                <a:schemeClr val="lt2"/>
              </a:buClr>
              <a:buSzPts val="1400"/>
              <a:buFont typeface="Arial"/>
              <a:buChar char="●"/>
            </a:pPr>
            <a:r>
              <a:rPr lang="en" sz="1400" u="sng">
                <a:solidFill>
                  <a:schemeClr val="hlink"/>
                </a:solidFill>
                <a:latin typeface="Arial"/>
                <a:ea typeface="Arial"/>
                <a:cs typeface="Arial"/>
                <a:sym typeface="Arial"/>
                <a:hlinkClick r:id="rId12"/>
              </a:rPr>
              <a:t>https://www.worldbank.org/en/news/video/2015/06/11/telling-myths-from-facts-africas-agricultural-data-gap</a:t>
            </a:r>
            <a:endParaRPr sz="1400">
              <a:solidFill>
                <a:schemeClr val="lt2"/>
              </a:solidFill>
              <a:latin typeface="Arial"/>
              <a:ea typeface="Arial"/>
              <a:cs typeface="Arial"/>
              <a:sym typeface="Arial"/>
            </a:endParaRPr>
          </a:p>
          <a:p>
            <a:pPr indent="-317500" lvl="0" marL="457200" rtl="0" algn="just">
              <a:spcBef>
                <a:spcPts val="0"/>
              </a:spcBef>
              <a:spcAft>
                <a:spcPts val="0"/>
              </a:spcAft>
              <a:buClr>
                <a:schemeClr val="lt2"/>
              </a:buClr>
              <a:buSzPts val="1400"/>
              <a:buFont typeface="Arial"/>
              <a:buChar char="●"/>
            </a:pPr>
            <a:r>
              <a:rPr lang="en" sz="1400" u="sng">
                <a:solidFill>
                  <a:schemeClr val="hlink"/>
                </a:solidFill>
                <a:latin typeface="Arial"/>
                <a:ea typeface="Arial"/>
                <a:cs typeface="Arial"/>
                <a:sym typeface="Arial"/>
                <a:hlinkClick r:id="rId13"/>
              </a:rPr>
              <a:t>https://www.howwemadeitinafrica.com/agriculture-africa-potential-versus-reality/57635/</a:t>
            </a:r>
            <a:endParaRPr sz="1400">
              <a:solidFill>
                <a:schemeClr val="lt2"/>
              </a:solidFill>
              <a:latin typeface="Arial"/>
              <a:ea typeface="Arial"/>
              <a:cs typeface="Arial"/>
              <a:sym typeface="Arial"/>
            </a:endParaRPr>
          </a:p>
          <a:p>
            <a:pPr indent="-317500" lvl="0" marL="457200" rtl="0" algn="just">
              <a:spcBef>
                <a:spcPts val="0"/>
              </a:spcBef>
              <a:spcAft>
                <a:spcPts val="0"/>
              </a:spcAft>
              <a:buClr>
                <a:schemeClr val="lt2"/>
              </a:buClr>
              <a:buSzPts val="1400"/>
              <a:buFont typeface="Arial"/>
              <a:buChar char="●"/>
            </a:pPr>
            <a:r>
              <a:rPr lang="en" sz="1400" u="sng">
                <a:solidFill>
                  <a:schemeClr val="hlink"/>
                </a:solidFill>
                <a:latin typeface="Arial"/>
                <a:ea typeface="Arial"/>
                <a:cs typeface="Arial"/>
                <a:sym typeface="Arial"/>
                <a:hlinkClick r:id="rId14"/>
              </a:rPr>
              <a:t>https://gro-intelligence.com/insights/articles/blockchain-in-agriculture</a:t>
            </a:r>
            <a:endParaRPr sz="1400">
              <a:solidFill>
                <a:schemeClr val="lt2"/>
              </a:solidFill>
              <a:latin typeface="Arial"/>
              <a:ea typeface="Arial"/>
              <a:cs typeface="Arial"/>
              <a:sym typeface="Arial"/>
            </a:endParaRPr>
          </a:p>
          <a:p>
            <a:pPr indent="0" lvl="0" marL="457200" rtl="0" algn="l">
              <a:spcBef>
                <a:spcPts val="0"/>
              </a:spcBef>
              <a:spcAft>
                <a:spcPts val="0"/>
              </a:spcAft>
              <a:buNone/>
            </a:pPr>
            <a:r>
              <a:t/>
            </a:r>
            <a:endParaRPr sz="1200">
              <a:solidFill>
                <a:schemeClr val="lt2"/>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29"/>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Limitation faced by farmers in Africa</a:t>
            </a:r>
            <a:endParaRPr/>
          </a:p>
        </p:txBody>
      </p:sp>
      <p:sp>
        <p:nvSpPr>
          <p:cNvPr id="125" name="Google Shape;125;p29"/>
          <p:cNvSpPr txBox="1"/>
          <p:nvPr>
            <p:ph idx="1" type="body"/>
          </p:nvPr>
        </p:nvSpPr>
        <p:spPr>
          <a:xfrm>
            <a:off x="311700" y="1003975"/>
            <a:ext cx="8300700" cy="3564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200">
                <a:solidFill>
                  <a:srgbClr val="FFFFFF"/>
                </a:solidFill>
                <a:latin typeface="Raleway"/>
                <a:ea typeface="Raleway"/>
                <a:cs typeface="Raleway"/>
                <a:sym typeface="Raleway"/>
              </a:rPr>
              <a:t>The agricultural sector in Africa remains the main source of livelihood for a large proportion of the continent’s population and a significant contributor to the GDP.  In Africa, agriculture and the innovation around agriculture fundamentally continue to be a catalyst of sustainable development primarily for enhanced food security, secondary, in the reduction of poverty and the overall growth of the continent’s economy. The sector grapples with a myriad of problems. The agriculture ecosystem in Africa is broken at all levels right from the crop and livestock production level to the last mile of reaching consumers. The challenges can thus be classified as follows;</a:t>
            </a:r>
            <a:endParaRPr sz="1200">
              <a:solidFill>
                <a:srgbClr val="FFFFFF"/>
              </a:solidFill>
              <a:latin typeface="Raleway"/>
              <a:ea typeface="Raleway"/>
              <a:cs typeface="Raleway"/>
              <a:sym typeface="Raleway"/>
            </a:endParaRPr>
          </a:p>
          <a:p>
            <a:pPr indent="0" lvl="0" marL="0" rtl="0" algn="just">
              <a:spcBef>
                <a:spcPts val="0"/>
              </a:spcBef>
              <a:spcAft>
                <a:spcPts val="0"/>
              </a:spcAft>
              <a:buNone/>
            </a:pPr>
            <a:r>
              <a:t/>
            </a:r>
            <a:endParaRPr sz="1200">
              <a:solidFill>
                <a:srgbClr val="FFFFFF"/>
              </a:solidFill>
              <a:latin typeface="Raleway"/>
              <a:ea typeface="Raleway"/>
              <a:cs typeface="Raleway"/>
              <a:sym typeface="Raleway"/>
            </a:endParaRPr>
          </a:p>
          <a:p>
            <a:pPr indent="0" lvl="0" marL="0" rtl="0" algn="just">
              <a:spcBef>
                <a:spcPts val="0"/>
              </a:spcBef>
              <a:spcAft>
                <a:spcPts val="0"/>
              </a:spcAft>
              <a:buNone/>
            </a:pPr>
            <a:r>
              <a:rPr lang="en" sz="1200">
                <a:solidFill>
                  <a:srgbClr val="E06666"/>
                </a:solidFill>
                <a:latin typeface="Raleway"/>
                <a:ea typeface="Raleway"/>
                <a:cs typeface="Raleway"/>
                <a:sym typeface="Raleway"/>
              </a:rPr>
              <a:t>Primary production</a:t>
            </a:r>
            <a:r>
              <a:rPr lang="en" sz="1200">
                <a:solidFill>
                  <a:srgbClr val="FFFFFF"/>
                </a:solidFill>
                <a:latin typeface="Raleway"/>
                <a:ea typeface="Raleway"/>
                <a:cs typeface="Raleway"/>
                <a:sym typeface="Raleway"/>
              </a:rPr>
              <a:t>- Farmers hardly receive quality fertilizer and seeds, lowering productivity to 10% of the global average for almost every crop.</a:t>
            </a:r>
            <a:endParaRPr sz="1200">
              <a:solidFill>
                <a:srgbClr val="FFFFFF"/>
              </a:solidFill>
              <a:latin typeface="Raleway"/>
              <a:ea typeface="Raleway"/>
              <a:cs typeface="Raleway"/>
              <a:sym typeface="Raleway"/>
            </a:endParaRPr>
          </a:p>
          <a:p>
            <a:pPr indent="0" lvl="0" marL="0" rtl="0" algn="just">
              <a:spcBef>
                <a:spcPts val="0"/>
              </a:spcBef>
              <a:spcAft>
                <a:spcPts val="0"/>
              </a:spcAft>
              <a:buNone/>
            </a:pPr>
            <a:r>
              <a:t/>
            </a:r>
            <a:endParaRPr sz="1200">
              <a:solidFill>
                <a:srgbClr val="FFFFFF"/>
              </a:solidFill>
              <a:latin typeface="Raleway"/>
              <a:ea typeface="Raleway"/>
              <a:cs typeface="Raleway"/>
              <a:sym typeface="Raleway"/>
            </a:endParaRPr>
          </a:p>
          <a:p>
            <a:pPr indent="0" lvl="0" marL="0" rtl="0" algn="just">
              <a:spcBef>
                <a:spcPts val="0"/>
              </a:spcBef>
              <a:spcAft>
                <a:spcPts val="0"/>
              </a:spcAft>
              <a:buNone/>
            </a:pPr>
            <a:r>
              <a:rPr lang="en" sz="1200">
                <a:solidFill>
                  <a:srgbClr val="E06666"/>
                </a:solidFill>
                <a:latin typeface="Raleway"/>
                <a:ea typeface="Raleway"/>
                <a:cs typeface="Raleway"/>
                <a:sym typeface="Raleway"/>
              </a:rPr>
              <a:t>Pricing information &amp; access to markets</a:t>
            </a:r>
            <a:r>
              <a:rPr lang="en" sz="1200">
                <a:solidFill>
                  <a:srgbClr val="FFFFFF"/>
                </a:solidFill>
                <a:latin typeface="Raleway"/>
                <a:ea typeface="Raleway"/>
                <a:cs typeface="Raleway"/>
                <a:sym typeface="Raleway"/>
              </a:rPr>
              <a:t>- Farmers do not have access to current information on market prices or even access to the trading markets thus demand &amp; supply can’t be matched. This also creates a loophole for middle-men who control the market conditions.</a:t>
            </a:r>
            <a:endParaRPr sz="1200">
              <a:solidFill>
                <a:srgbClr val="FFFFFF"/>
              </a:solidFill>
              <a:latin typeface="Raleway"/>
              <a:ea typeface="Raleway"/>
              <a:cs typeface="Raleway"/>
              <a:sym typeface="Raleway"/>
            </a:endParaRPr>
          </a:p>
          <a:p>
            <a:pPr indent="0" lvl="0" marL="0" rtl="0" algn="just">
              <a:spcBef>
                <a:spcPts val="0"/>
              </a:spcBef>
              <a:spcAft>
                <a:spcPts val="0"/>
              </a:spcAft>
              <a:buNone/>
            </a:pPr>
            <a:r>
              <a:t/>
            </a:r>
            <a:endParaRPr sz="1200">
              <a:solidFill>
                <a:srgbClr val="FFFFFF"/>
              </a:solidFill>
              <a:latin typeface="Raleway"/>
              <a:ea typeface="Raleway"/>
              <a:cs typeface="Raleway"/>
              <a:sym typeface="Raleway"/>
            </a:endParaRPr>
          </a:p>
          <a:p>
            <a:pPr indent="0" lvl="0" marL="0" rtl="0" algn="just">
              <a:spcBef>
                <a:spcPts val="0"/>
              </a:spcBef>
              <a:spcAft>
                <a:spcPts val="0"/>
              </a:spcAft>
              <a:buNone/>
            </a:pPr>
            <a:r>
              <a:rPr lang="en" sz="1200">
                <a:solidFill>
                  <a:srgbClr val="E06666"/>
                </a:solidFill>
                <a:latin typeface="Raleway"/>
                <a:ea typeface="Raleway"/>
                <a:cs typeface="Raleway"/>
                <a:sym typeface="Raleway"/>
              </a:rPr>
              <a:t>Access to financial services</a:t>
            </a:r>
            <a:r>
              <a:rPr lang="en" sz="1200">
                <a:solidFill>
                  <a:srgbClr val="FFFFFF"/>
                </a:solidFill>
                <a:latin typeface="Raleway"/>
                <a:ea typeface="Raleway"/>
                <a:cs typeface="Raleway"/>
                <a:sym typeface="Raleway"/>
              </a:rPr>
              <a:t>- Most farmers in Africa practice small-scale farming and a majority do not have access to bank accounts. Most are therefore undocumented with any financial services thus making their creditworthiness hard to determine. Due to this, many have no access to credit which they require to scale their farming.</a:t>
            </a:r>
            <a:endParaRPr sz="1200">
              <a:solidFill>
                <a:srgbClr val="FFFFFF"/>
              </a:solidFill>
              <a:latin typeface="Raleway"/>
              <a:ea typeface="Raleway"/>
              <a:cs typeface="Raleway"/>
              <a:sym typeface="Raleway"/>
            </a:endParaRPr>
          </a:p>
          <a:p>
            <a:pPr indent="0" lvl="0" marL="457200" rtl="0" algn="l">
              <a:lnSpc>
                <a:spcPct val="113000"/>
              </a:lnSpc>
              <a:spcBef>
                <a:spcPts val="500"/>
              </a:spcBef>
              <a:spcAft>
                <a:spcPts val="0"/>
              </a:spcAft>
              <a:buNone/>
            </a:pPr>
            <a:r>
              <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30"/>
          <p:cNvSpPr txBox="1"/>
          <p:nvPr>
            <p:ph type="title"/>
          </p:nvPr>
        </p:nvSpPr>
        <p:spPr>
          <a:xfrm>
            <a:off x="341900" y="74325"/>
            <a:ext cx="5618700" cy="69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Meet Obi</a:t>
            </a:r>
            <a:endParaRPr/>
          </a:p>
        </p:txBody>
      </p:sp>
      <p:sp>
        <p:nvSpPr>
          <p:cNvPr id="131" name="Google Shape;131;p30"/>
          <p:cNvSpPr txBox="1"/>
          <p:nvPr>
            <p:ph idx="1" type="body"/>
          </p:nvPr>
        </p:nvSpPr>
        <p:spPr>
          <a:xfrm>
            <a:off x="104175" y="767625"/>
            <a:ext cx="4890600" cy="43758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1000"/>
              </a:spcBef>
              <a:spcAft>
                <a:spcPts val="0"/>
              </a:spcAft>
              <a:buSzPts val="1400"/>
              <a:buFont typeface="Raleway"/>
              <a:buChar char="●"/>
            </a:pPr>
            <a:r>
              <a:rPr lang="en" sz="1400">
                <a:latin typeface="Raleway"/>
                <a:ea typeface="Raleway"/>
                <a:cs typeface="Raleway"/>
                <a:sym typeface="Raleway"/>
              </a:rPr>
              <a:t>This is a fictional Obi - he’s an organic farmer from Senegal</a:t>
            </a:r>
            <a:endParaRPr sz="1400">
              <a:latin typeface="Raleway"/>
              <a:ea typeface="Raleway"/>
              <a:cs typeface="Raleway"/>
              <a:sym typeface="Raleway"/>
            </a:endParaRPr>
          </a:p>
          <a:p>
            <a:pPr indent="-317500" lvl="0" marL="457200" rtl="0" algn="just">
              <a:lnSpc>
                <a:spcPct val="150000"/>
              </a:lnSpc>
              <a:spcBef>
                <a:spcPts val="1000"/>
              </a:spcBef>
              <a:spcAft>
                <a:spcPts val="0"/>
              </a:spcAft>
              <a:buSzPts val="1400"/>
              <a:buFont typeface="Raleway"/>
              <a:buChar char="●"/>
            </a:pPr>
            <a:r>
              <a:rPr lang="en" sz="1400">
                <a:latin typeface="Raleway"/>
                <a:ea typeface="Raleway"/>
                <a:cs typeface="Raleway"/>
                <a:sym typeface="Raleway"/>
              </a:rPr>
              <a:t>He needs direct access to consumers to advertise his produce and take orders for the next planting  season, he prefers this so he isn’t extorted by big market players (middlemen).</a:t>
            </a:r>
            <a:endParaRPr sz="1400">
              <a:latin typeface="Raleway"/>
              <a:ea typeface="Raleway"/>
              <a:cs typeface="Raleway"/>
              <a:sym typeface="Raleway"/>
            </a:endParaRPr>
          </a:p>
          <a:p>
            <a:pPr indent="-317500" lvl="0" marL="457200" rtl="0" algn="just">
              <a:lnSpc>
                <a:spcPct val="150000"/>
              </a:lnSpc>
              <a:spcBef>
                <a:spcPts val="1000"/>
              </a:spcBef>
              <a:spcAft>
                <a:spcPts val="0"/>
              </a:spcAft>
              <a:buSzPts val="1400"/>
              <a:buFont typeface="Raleway"/>
              <a:buChar char="●"/>
            </a:pPr>
            <a:r>
              <a:rPr lang="en" sz="1400">
                <a:latin typeface="Raleway"/>
                <a:ea typeface="Raleway"/>
                <a:cs typeface="Raleway"/>
                <a:sym typeface="Raleway"/>
              </a:rPr>
              <a:t>How can this be possible when he has access to little internet and uses a whatsapp enabled mobile phone? How would he advertise his products? How would consumers view his products? How could he deliver to them?  and how secure and  transparent would it be?.</a:t>
            </a:r>
            <a:endParaRPr sz="1400">
              <a:latin typeface="Raleway"/>
              <a:ea typeface="Raleway"/>
              <a:cs typeface="Raleway"/>
              <a:sym typeface="Raleway"/>
            </a:endParaRPr>
          </a:p>
        </p:txBody>
      </p:sp>
      <p:pic>
        <p:nvPicPr>
          <p:cNvPr id="132" name="Google Shape;132;p30"/>
          <p:cNvPicPr preferRelativeResize="0"/>
          <p:nvPr/>
        </p:nvPicPr>
        <p:blipFill rotWithShape="1">
          <a:blip r:embed="rId3">
            <a:alphaModFix/>
          </a:blip>
          <a:srcRect b="16666" l="0" r="0" t="16666"/>
          <a:stretch/>
        </p:blipFill>
        <p:spPr>
          <a:xfrm>
            <a:off x="4994774" y="0"/>
            <a:ext cx="4221898" cy="51434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31"/>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Meet Stan</a:t>
            </a:r>
            <a:endParaRPr/>
          </a:p>
        </p:txBody>
      </p:sp>
      <p:sp>
        <p:nvSpPr>
          <p:cNvPr id="138" name="Google Shape;138;p31"/>
          <p:cNvSpPr txBox="1"/>
          <p:nvPr>
            <p:ph idx="1" type="body"/>
          </p:nvPr>
        </p:nvSpPr>
        <p:spPr>
          <a:xfrm>
            <a:off x="311700" y="866750"/>
            <a:ext cx="3999900" cy="41067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SzPts val="1400"/>
              <a:buFont typeface="Raleway"/>
              <a:buChar char="●"/>
            </a:pPr>
            <a:r>
              <a:rPr lang="en">
                <a:latin typeface="Raleway"/>
                <a:ea typeface="Raleway"/>
                <a:cs typeface="Raleway"/>
                <a:sym typeface="Raleway"/>
              </a:rPr>
              <a:t>This is a fictional Stan, he is a consumer of organically produced food, and works 9-5.</a:t>
            </a:r>
            <a:endParaRPr>
              <a:latin typeface="Raleway"/>
              <a:ea typeface="Raleway"/>
              <a:cs typeface="Raleway"/>
              <a:sym typeface="Raleway"/>
            </a:endParaRPr>
          </a:p>
          <a:p>
            <a:pPr indent="-317500" lvl="0" marL="457200" rtl="0" algn="just">
              <a:spcBef>
                <a:spcPts val="0"/>
              </a:spcBef>
              <a:spcAft>
                <a:spcPts val="0"/>
              </a:spcAft>
              <a:buSzPts val="1400"/>
              <a:buFont typeface="Raleway"/>
              <a:buChar char="●"/>
            </a:pPr>
            <a:r>
              <a:rPr lang="en">
                <a:latin typeface="Raleway"/>
                <a:ea typeface="Raleway"/>
                <a:cs typeface="Raleway"/>
                <a:sym typeface="Raleway"/>
              </a:rPr>
              <a:t>He’s low on free time and needs a way to order organic natural food online, if possible via a messaging app..</a:t>
            </a:r>
            <a:endParaRPr>
              <a:latin typeface="Raleway"/>
              <a:ea typeface="Raleway"/>
              <a:cs typeface="Raleway"/>
              <a:sym typeface="Raleway"/>
            </a:endParaRPr>
          </a:p>
          <a:p>
            <a:pPr indent="-317500" lvl="0" marL="457200" rtl="0" algn="just">
              <a:spcBef>
                <a:spcPts val="0"/>
              </a:spcBef>
              <a:spcAft>
                <a:spcPts val="0"/>
              </a:spcAft>
              <a:buSzPts val="1400"/>
              <a:buFont typeface="Raleway"/>
              <a:buChar char="●"/>
            </a:pPr>
            <a:r>
              <a:rPr lang="en">
                <a:latin typeface="Raleway"/>
                <a:ea typeface="Raleway"/>
                <a:cs typeface="Raleway"/>
                <a:sym typeface="Raleway"/>
              </a:rPr>
              <a:t>He also needs a delivery service to bring these to his office and would appreciate if he could access the farmer of these goods easily not with the assistance of middlemen.</a:t>
            </a:r>
            <a:endParaRPr>
              <a:latin typeface="Raleway"/>
              <a:ea typeface="Raleway"/>
              <a:cs typeface="Raleway"/>
              <a:sym typeface="Raleway"/>
            </a:endParaRPr>
          </a:p>
          <a:p>
            <a:pPr indent="-317500" lvl="0" marL="457200" rtl="0" algn="just">
              <a:spcBef>
                <a:spcPts val="0"/>
              </a:spcBef>
              <a:spcAft>
                <a:spcPts val="0"/>
              </a:spcAft>
              <a:buSzPts val="1400"/>
              <a:buFont typeface="Raleway"/>
              <a:buChar char="●"/>
            </a:pPr>
            <a:r>
              <a:rPr lang="en">
                <a:latin typeface="Raleway"/>
                <a:ea typeface="Raleway"/>
                <a:cs typeface="Raleway"/>
                <a:sym typeface="Raleway"/>
              </a:rPr>
              <a:t>He’s also concerned about the security of the food, and would be thrilled to know if the farm is verified and if he could monitor the ordered products till delivery is made.</a:t>
            </a:r>
            <a:endParaRPr>
              <a:latin typeface="Raleway"/>
              <a:ea typeface="Raleway"/>
              <a:cs typeface="Raleway"/>
              <a:sym typeface="Raleway"/>
            </a:endParaRPr>
          </a:p>
        </p:txBody>
      </p:sp>
      <p:pic>
        <p:nvPicPr>
          <p:cNvPr id="139" name="Google Shape;139;p31"/>
          <p:cNvPicPr preferRelativeResize="0"/>
          <p:nvPr/>
        </p:nvPicPr>
        <p:blipFill>
          <a:blip r:embed="rId3">
            <a:alphaModFix/>
          </a:blip>
          <a:stretch>
            <a:fillRect/>
          </a:stretch>
        </p:blipFill>
        <p:spPr>
          <a:xfrm>
            <a:off x="4572000" y="0"/>
            <a:ext cx="4572000"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p32"/>
          <p:cNvSpPr txBox="1"/>
          <p:nvPr>
            <p:ph type="title"/>
          </p:nvPr>
        </p:nvSpPr>
        <p:spPr>
          <a:xfrm>
            <a:off x="311700" y="194925"/>
            <a:ext cx="603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Solution:</a:t>
            </a:r>
            <a:r>
              <a:rPr lang="en">
                <a:solidFill>
                  <a:srgbClr val="E06666"/>
                </a:solidFill>
              </a:rPr>
              <a:t> </a:t>
            </a:r>
            <a:r>
              <a:rPr lang="en">
                <a:solidFill>
                  <a:srgbClr val="FFFFFF"/>
                </a:solidFill>
              </a:rPr>
              <a:t>Shintsha</a:t>
            </a:r>
            <a:endParaRPr>
              <a:solidFill>
                <a:srgbClr val="FFFFFF"/>
              </a:solidFill>
            </a:endParaRPr>
          </a:p>
        </p:txBody>
      </p:sp>
      <p:sp>
        <p:nvSpPr>
          <p:cNvPr id="145" name="Google Shape;145;p32"/>
          <p:cNvSpPr txBox="1"/>
          <p:nvPr>
            <p:ph idx="1" type="body"/>
          </p:nvPr>
        </p:nvSpPr>
        <p:spPr>
          <a:xfrm>
            <a:off x="104175" y="767625"/>
            <a:ext cx="6086700" cy="43758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200">
                <a:solidFill>
                  <a:schemeClr val="accent1"/>
                </a:solidFill>
                <a:latin typeface="Raleway"/>
                <a:ea typeface="Raleway"/>
                <a:cs typeface="Raleway"/>
                <a:sym typeface="Raleway"/>
              </a:rPr>
              <a:t>Use case:</a:t>
            </a:r>
            <a:r>
              <a:rPr lang="en" sz="1200">
                <a:solidFill>
                  <a:schemeClr val="accent1"/>
                </a:solidFill>
                <a:latin typeface="Raleway"/>
                <a:ea typeface="Raleway"/>
                <a:cs typeface="Raleway"/>
                <a:sym typeface="Raleway"/>
              </a:rPr>
              <a:t>  </a:t>
            </a:r>
            <a:r>
              <a:rPr lang="en" sz="1200">
                <a:latin typeface="Raleway"/>
                <a:ea typeface="Raleway"/>
                <a:cs typeface="Raleway"/>
                <a:sym typeface="Raleway"/>
              </a:rPr>
              <a:t>Farmers can register on the Shintsha whatsapp platform using their whatsapp enabled phones, farmers can also </a:t>
            </a:r>
            <a:r>
              <a:rPr lang="en" sz="1200">
                <a:latin typeface="Raleway"/>
                <a:ea typeface="Raleway"/>
                <a:cs typeface="Raleway"/>
                <a:sym typeface="Raleway"/>
              </a:rPr>
              <a:t> register products, view products, </a:t>
            </a:r>
            <a:r>
              <a:rPr lang="en" sz="1200">
                <a:latin typeface="Raleway"/>
                <a:ea typeface="Raleway"/>
                <a:cs typeface="Raleway"/>
                <a:sym typeface="Raleway"/>
              </a:rPr>
              <a:t>be notified when a buyer is interested in their product, etc.</a:t>
            </a:r>
            <a:endParaRPr sz="1200">
              <a:latin typeface="Raleway"/>
              <a:ea typeface="Raleway"/>
              <a:cs typeface="Raleway"/>
              <a:sym typeface="Raleway"/>
            </a:endParaRPr>
          </a:p>
          <a:p>
            <a:pPr indent="0" lvl="0" marL="0" rtl="0" algn="just">
              <a:lnSpc>
                <a:spcPct val="100000"/>
              </a:lnSpc>
              <a:spcBef>
                <a:spcPts val="1600"/>
              </a:spcBef>
              <a:spcAft>
                <a:spcPts val="0"/>
              </a:spcAft>
              <a:buNone/>
            </a:pPr>
            <a:r>
              <a:rPr lang="en" sz="1200">
                <a:solidFill>
                  <a:schemeClr val="accent1"/>
                </a:solidFill>
                <a:latin typeface="Raleway"/>
                <a:ea typeface="Raleway"/>
                <a:cs typeface="Raleway"/>
                <a:sym typeface="Raleway"/>
              </a:rPr>
              <a:t>Potential partners / clients: </a:t>
            </a:r>
            <a:endParaRPr sz="1200">
              <a:solidFill>
                <a:schemeClr val="accent1"/>
              </a:solidFill>
              <a:latin typeface="Raleway"/>
              <a:ea typeface="Raleway"/>
              <a:cs typeface="Raleway"/>
              <a:sym typeface="Raleway"/>
            </a:endParaRPr>
          </a:p>
          <a:p>
            <a:pPr indent="-304800" lvl="0" marL="457200" rtl="0" algn="just">
              <a:spcBef>
                <a:spcPts val="0"/>
              </a:spcBef>
              <a:spcAft>
                <a:spcPts val="0"/>
              </a:spcAft>
              <a:buClr>
                <a:srgbClr val="FFFFFF"/>
              </a:buClr>
              <a:buSzPts val="1200"/>
              <a:buFont typeface="Raleway"/>
              <a:buChar char="●"/>
            </a:pPr>
            <a:r>
              <a:rPr lang="en" sz="1200">
                <a:solidFill>
                  <a:srgbClr val="FFFFFF"/>
                </a:solidFill>
                <a:latin typeface="Raleway"/>
                <a:ea typeface="Raleway"/>
                <a:cs typeface="Raleway"/>
                <a:sym typeface="Raleway"/>
              </a:rPr>
              <a:t>Millionaire Farms</a:t>
            </a:r>
            <a:endParaRPr sz="1200">
              <a:solidFill>
                <a:srgbClr val="FFFFFF"/>
              </a:solidFill>
              <a:latin typeface="Raleway"/>
              <a:ea typeface="Raleway"/>
              <a:cs typeface="Raleway"/>
              <a:sym typeface="Raleway"/>
            </a:endParaRPr>
          </a:p>
          <a:p>
            <a:pPr indent="-304800" lvl="0" marL="457200" rtl="0" algn="just">
              <a:spcBef>
                <a:spcPts val="0"/>
              </a:spcBef>
              <a:spcAft>
                <a:spcPts val="0"/>
              </a:spcAft>
              <a:buClr>
                <a:srgbClr val="FFFFFF"/>
              </a:buClr>
              <a:buSzPts val="1200"/>
              <a:buFont typeface="Raleway"/>
              <a:buChar char="●"/>
            </a:pPr>
            <a:r>
              <a:rPr lang="en" sz="1200">
                <a:solidFill>
                  <a:srgbClr val="FFFFFF"/>
                </a:solidFill>
                <a:latin typeface="Raleway"/>
                <a:ea typeface="Raleway"/>
                <a:cs typeface="Raleway"/>
                <a:sym typeface="Raleway"/>
              </a:rPr>
              <a:t>AGROGEN</a:t>
            </a:r>
            <a:endParaRPr sz="1200">
              <a:solidFill>
                <a:srgbClr val="FFFFFF"/>
              </a:solidFill>
              <a:latin typeface="Raleway"/>
              <a:ea typeface="Raleway"/>
              <a:cs typeface="Raleway"/>
              <a:sym typeface="Raleway"/>
            </a:endParaRPr>
          </a:p>
          <a:p>
            <a:pPr indent="-304800" lvl="0" marL="457200" rtl="0" algn="just">
              <a:spcBef>
                <a:spcPts val="0"/>
              </a:spcBef>
              <a:spcAft>
                <a:spcPts val="0"/>
              </a:spcAft>
              <a:buClr>
                <a:srgbClr val="FFFFFF"/>
              </a:buClr>
              <a:buSzPts val="1200"/>
              <a:buFont typeface="Raleway"/>
              <a:buChar char="●"/>
            </a:pPr>
            <a:r>
              <a:rPr lang="en" sz="1200">
                <a:solidFill>
                  <a:srgbClr val="FFFFFF"/>
                </a:solidFill>
                <a:latin typeface="Raleway"/>
                <a:ea typeface="Raleway"/>
                <a:cs typeface="Raleway"/>
                <a:sym typeface="Raleway"/>
              </a:rPr>
              <a:t>Buyers</a:t>
            </a:r>
            <a:endParaRPr sz="1200">
              <a:solidFill>
                <a:srgbClr val="FFFFFF"/>
              </a:solidFill>
              <a:latin typeface="Raleway"/>
              <a:ea typeface="Raleway"/>
              <a:cs typeface="Raleway"/>
              <a:sym typeface="Raleway"/>
            </a:endParaRPr>
          </a:p>
          <a:p>
            <a:pPr indent="0" lvl="0" marL="0" rtl="0" algn="just">
              <a:lnSpc>
                <a:spcPct val="100000"/>
              </a:lnSpc>
              <a:spcBef>
                <a:spcPts val="1600"/>
              </a:spcBef>
              <a:spcAft>
                <a:spcPts val="0"/>
              </a:spcAft>
              <a:buNone/>
            </a:pPr>
            <a:r>
              <a:rPr lang="en" sz="1200">
                <a:solidFill>
                  <a:schemeClr val="accent1"/>
                </a:solidFill>
                <a:latin typeface="Raleway"/>
                <a:ea typeface="Raleway"/>
                <a:cs typeface="Raleway"/>
                <a:sym typeface="Raleway"/>
              </a:rPr>
              <a:t>Solution: </a:t>
            </a:r>
            <a:r>
              <a:rPr lang="en" sz="1200">
                <a:latin typeface="Raleway"/>
                <a:ea typeface="Raleway"/>
                <a:cs typeface="Raleway"/>
                <a:sym typeface="Raleway"/>
              </a:rPr>
              <a:t> A decentralized web3 UI and Whatsapp=enabled connection for remote organic farmers to interact with buyers, they can receive orders from local and international investors and also gain access to soft loans. W</a:t>
            </a:r>
            <a:r>
              <a:rPr lang="en" sz="1200">
                <a:latin typeface="Raleway"/>
                <a:ea typeface="Raleway"/>
                <a:cs typeface="Raleway"/>
                <a:sym typeface="Raleway"/>
              </a:rPr>
              <a:t>e chose whatsapp because of it’s high level for the user and it’s encrypted and secured.</a:t>
            </a:r>
            <a:endParaRPr sz="1200">
              <a:latin typeface="Raleway"/>
              <a:ea typeface="Raleway"/>
              <a:cs typeface="Raleway"/>
              <a:sym typeface="Raleway"/>
            </a:endParaRPr>
          </a:p>
          <a:p>
            <a:pPr indent="0" lvl="0" marL="0" rtl="0" algn="just">
              <a:lnSpc>
                <a:spcPct val="100000"/>
              </a:lnSpc>
              <a:spcBef>
                <a:spcPts val="1600"/>
              </a:spcBef>
              <a:spcAft>
                <a:spcPts val="0"/>
              </a:spcAft>
              <a:buNone/>
            </a:pPr>
            <a:r>
              <a:rPr lang="en" sz="1200">
                <a:solidFill>
                  <a:schemeClr val="accent1"/>
                </a:solidFill>
                <a:latin typeface="Raleway"/>
                <a:ea typeface="Raleway"/>
                <a:cs typeface="Raleway"/>
                <a:sym typeface="Raleway"/>
              </a:rPr>
              <a:t>Benefits: </a:t>
            </a:r>
            <a:endParaRPr sz="1200">
              <a:solidFill>
                <a:schemeClr val="accent1"/>
              </a:solidFill>
              <a:latin typeface="Raleway"/>
              <a:ea typeface="Raleway"/>
              <a:cs typeface="Raleway"/>
              <a:sym typeface="Raleway"/>
            </a:endParaRPr>
          </a:p>
          <a:p>
            <a:pPr indent="-304800" lvl="0" marL="457200" rtl="0" algn="just">
              <a:lnSpc>
                <a:spcPct val="100000"/>
              </a:lnSpc>
              <a:spcBef>
                <a:spcPts val="1600"/>
              </a:spcBef>
              <a:spcAft>
                <a:spcPts val="0"/>
              </a:spcAft>
              <a:buSzPts val="1200"/>
              <a:buFont typeface="Raleway"/>
              <a:buChar char="●"/>
            </a:pPr>
            <a:r>
              <a:rPr lang="en" sz="1200">
                <a:latin typeface="Raleway"/>
                <a:ea typeface="Raleway"/>
                <a:cs typeface="Raleway"/>
                <a:sym typeface="Raleway"/>
              </a:rPr>
              <a:t>Reduce middlemen interference in Agriculture in Africa</a:t>
            </a:r>
            <a:endParaRPr sz="1200">
              <a:latin typeface="Raleway"/>
              <a:ea typeface="Raleway"/>
              <a:cs typeface="Raleway"/>
              <a:sym typeface="Raleway"/>
            </a:endParaRPr>
          </a:p>
          <a:p>
            <a:pPr indent="-304800" lvl="0" marL="457200" rtl="0" algn="just">
              <a:spcBef>
                <a:spcPts val="0"/>
              </a:spcBef>
              <a:spcAft>
                <a:spcPts val="0"/>
              </a:spcAft>
              <a:buSzPts val="1200"/>
              <a:buFont typeface="Raleway"/>
              <a:buChar char="●"/>
            </a:pPr>
            <a:r>
              <a:rPr lang="en" sz="1200">
                <a:latin typeface="Raleway"/>
                <a:ea typeface="Raleway"/>
                <a:cs typeface="Raleway"/>
                <a:sym typeface="Raleway"/>
              </a:rPr>
              <a:t>Create valuable exchange between both parties (Matching demand and supply).</a:t>
            </a:r>
            <a:endParaRPr sz="1200">
              <a:latin typeface="Raleway"/>
              <a:ea typeface="Raleway"/>
              <a:cs typeface="Raleway"/>
              <a:sym typeface="Raleway"/>
            </a:endParaRPr>
          </a:p>
          <a:p>
            <a:pPr indent="-304800" lvl="0" marL="457200" rtl="0" algn="just">
              <a:spcBef>
                <a:spcPts val="0"/>
              </a:spcBef>
              <a:spcAft>
                <a:spcPts val="0"/>
              </a:spcAft>
              <a:buSzPts val="1200"/>
              <a:buFont typeface="Raleway"/>
              <a:buChar char="●"/>
            </a:pPr>
            <a:r>
              <a:rPr lang="en" sz="1200">
                <a:latin typeface="Raleway"/>
                <a:ea typeface="Raleway"/>
                <a:cs typeface="Raleway"/>
                <a:sym typeface="Raleway"/>
              </a:rPr>
              <a:t>Promote organic farming and CSA in Africa</a:t>
            </a:r>
            <a:endParaRPr sz="1200">
              <a:latin typeface="Raleway"/>
              <a:ea typeface="Raleway"/>
              <a:cs typeface="Raleway"/>
              <a:sym typeface="Raleway"/>
            </a:endParaRPr>
          </a:p>
          <a:p>
            <a:pPr indent="-304800" lvl="0" marL="457200" rtl="0" algn="just">
              <a:spcBef>
                <a:spcPts val="0"/>
              </a:spcBef>
              <a:spcAft>
                <a:spcPts val="0"/>
              </a:spcAft>
              <a:buSzPts val="1200"/>
              <a:buFont typeface="Raleway"/>
              <a:buChar char="●"/>
            </a:pPr>
            <a:r>
              <a:rPr lang="en" sz="1200">
                <a:latin typeface="Raleway"/>
                <a:ea typeface="Raleway"/>
                <a:cs typeface="Raleway"/>
                <a:sym typeface="Raleway"/>
              </a:rPr>
              <a:t>Enable access to loans for SMEs and farmers through a trust rated(Kudos &amp; NFTs) system built overtime on Shintsha.</a:t>
            </a:r>
            <a:endParaRPr sz="1200">
              <a:latin typeface="Raleway"/>
              <a:ea typeface="Raleway"/>
              <a:cs typeface="Raleway"/>
              <a:sym typeface="Raleway"/>
            </a:endParaRPr>
          </a:p>
          <a:p>
            <a:pPr indent="0" lvl="0" marL="0" rtl="0" algn="l">
              <a:spcBef>
                <a:spcPts val="1600"/>
              </a:spcBef>
              <a:spcAft>
                <a:spcPts val="1600"/>
              </a:spcAft>
              <a:buNone/>
            </a:pPr>
            <a:r>
              <a:t/>
            </a:r>
            <a:endParaRPr sz="1400"/>
          </a:p>
        </p:txBody>
      </p:sp>
      <p:pic>
        <p:nvPicPr>
          <p:cNvPr id="146" name="Google Shape;146;p32"/>
          <p:cNvPicPr preferRelativeResize="0"/>
          <p:nvPr/>
        </p:nvPicPr>
        <p:blipFill>
          <a:blip r:embed="rId3">
            <a:alphaModFix/>
          </a:blip>
          <a:stretch>
            <a:fillRect/>
          </a:stretch>
        </p:blipFill>
        <p:spPr>
          <a:xfrm>
            <a:off x="6343275" y="0"/>
            <a:ext cx="2800726" cy="50783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50" name="Shape 150"/>
        <p:cNvGrpSpPr/>
        <p:nvPr/>
      </p:nvGrpSpPr>
      <p:grpSpPr>
        <a:xfrm>
          <a:off x="0" y="0"/>
          <a:ext cx="0" cy="0"/>
          <a:chOff x="0" y="0"/>
          <a:chExt cx="0" cy="0"/>
        </a:xfrm>
      </p:grpSpPr>
      <p:sp>
        <p:nvSpPr>
          <p:cNvPr id="151" name="Google Shape;151;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solidFill>
                  <a:schemeClr val="dk2"/>
                </a:solidFill>
                <a:latin typeface="Arial"/>
                <a:ea typeface="Arial"/>
                <a:cs typeface="Arial"/>
                <a:sym typeface="Arial"/>
              </a:rPr>
              <a:t>‹#›</a:t>
            </a:fld>
            <a:endParaRPr sz="1000">
              <a:solidFill>
                <a:schemeClr val="dk2"/>
              </a:solidFill>
              <a:latin typeface="Arial"/>
              <a:ea typeface="Arial"/>
              <a:cs typeface="Arial"/>
              <a:sym typeface="Arial"/>
            </a:endParaRPr>
          </a:p>
        </p:txBody>
      </p:sp>
      <p:sp>
        <p:nvSpPr>
          <p:cNvPr id="152" name="Google Shape;152;p33"/>
          <p:cNvSpPr/>
          <p:nvPr/>
        </p:nvSpPr>
        <p:spPr>
          <a:xfrm>
            <a:off x="413975" y="1535825"/>
            <a:ext cx="1686900" cy="1686900"/>
          </a:xfrm>
          <a:prstGeom prst="ellipse">
            <a:avLst/>
          </a:prstGeom>
          <a:solidFill>
            <a:srgbClr val="00000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33"/>
          <p:cNvSpPr txBox="1"/>
          <p:nvPr/>
        </p:nvSpPr>
        <p:spPr>
          <a:xfrm>
            <a:off x="413975" y="3324428"/>
            <a:ext cx="1686900" cy="1069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rPr lang="en" sz="1200">
                <a:solidFill>
                  <a:srgbClr val="FFFFFF"/>
                </a:solidFill>
                <a:latin typeface="Raleway ExtraBold"/>
                <a:ea typeface="Raleway ExtraBold"/>
                <a:cs typeface="Raleway ExtraBold"/>
                <a:sym typeface="Raleway ExtraBold"/>
              </a:rPr>
              <a:t>Farmer &amp; Investor adds Shintsha no - +1 415 523 8886 as a contact on his mobile</a:t>
            </a:r>
            <a:endParaRPr sz="1200">
              <a:solidFill>
                <a:srgbClr val="FFFFFF"/>
              </a:solidFill>
              <a:latin typeface="Raleway ExtraBold"/>
              <a:ea typeface="Raleway ExtraBold"/>
              <a:cs typeface="Raleway ExtraBold"/>
              <a:sym typeface="Raleway ExtraBold"/>
            </a:endParaRPr>
          </a:p>
        </p:txBody>
      </p:sp>
      <p:sp>
        <p:nvSpPr>
          <p:cNvPr id="154" name="Google Shape;154;p33"/>
          <p:cNvSpPr txBox="1"/>
          <p:nvPr>
            <p:ph type="title"/>
          </p:nvPr>
        </p:nvSpPr>
        <p:spPr>
          <a:xfrm>
            <a:off x="413975" y="368875"/>
            <a:ext cx="6645300" cy="85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5800"/>
              <a:buNone/>
            </a:pPr>
            <a:r>
              <a:rPr lang="en" sz="4200">
                <a:solidFill>
                  <a:srgbClr val="009688"/>
                </a:solidFill>
                <a:latin typeface="Raleway ExtraBold"/>
                <a:ea typeface="Raleway ExtraBold"/>
                <a:cs typeface="Raleway ExtraBold"/>
                <a:sym typeface="Raleway ExtraBold"/>
              </a:rPr>
              <a:t>User Journey</a:t>
            </a:r>
            <a:endParaRPr b="0" sz="4200">
              <a:solidFill>
                <a:srgbClr val="009688"/>
              </a:solidFill>
              <a:latin typeface="Raleway ExtraBold"/>
              <a:ea typeface="Raleway ExtraBold"/>
              <a:cs typeface="Raleway ExtraBold"/>
              <a:sym typeface="Raleway ExtraBold"/>
            </a:endParaRPr>
          </a:p>
        </p:txBody>
      </p:sp>
      <p:pic>
        <p:nvPicPr>
          <p:cNvPr id="155" name="Google Shape;155;p33"/>
          <p:cNvPicPr preferRelativeResize="0"/>
          <p:nvPr/>
        </p:nvPicPr>
        <p:blipFill rotWithShape="1">
          <a:blip r:embed="rId3">
            <a:alphaModFix/>
          </a:blip>
          <a:srcRect b="0" l="0" r="0" t="0"/>
          <a:stretch/>
        </p:blipFill>
        <p:spPr>
          <a:xfrm>
            <a:off x="687663" y="1792425"/>
            <a:ext cx="1139626" cy="1139626"/>
          </a:xfrm>
          <a:prstGeom prst="rect">
            <a:avLst/>
          </a:prstGeom>
          <a:noFill/>
          <a:ln>
            <a:noFill/>
          </a:ln>
        </p:spPr>
      </p:pic>
      <p:sp>
        <p:nvSpPr>
          <p:cNvPr id="156" name="Google Shape;156;p33"/>
          <p:cNvSpPr/>
          <p:nvPr/>
        </p:nvSpPr>
        <p:spPr>
          <a:xfrm>
            <a:off x="6785550" y="1535825"/>
            <a:ext cx="1686900" cy="1686900"/>
          </a:xfrm>
          <a:prstGeom prst="ellipse">
            <a:avLst/>
          </a:prstGeom>
          <a:solidFill>
            <a:srgbClr val="00000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33"/>
          <p:cNvSpPr txBox="1"/>
          <p:nvPr/>
        </p:nvSpPr>
        <p:spPr>
          <a:xfrm>
            <a:off x="6785550" y="3324400"/>
            <a:ext cx="1686900" cy="1139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rPr lang="en" sz="1200">
                <a:solidFill>
                  <a:srgbClr val="FFFFFF"/>
                </a:solidFill>
                <a:latin typeface="Raleway ExtraBold"/>
                <a:ea typeface="Raleway ExtraBold"/>
                <a:cs typeface="Raleway ExtraBold"/>
                <a:sym typeface="Raleway ExtraBold"/>
              </a:rPr>
              <a:t>Type 1 and send to register as a farmer or type 2 and send to register as an investor</a:t>
            </a:r>
            <a:endParaRPr sz="1200">
              <a:solidFill>
                <a:srgbClr val="FFFFFF"/>
              </a:solidFill>
              <a:latin typeface="Raleway ExtraBold"/>
              <a:ea typeface="Raleway ExtraBold"/>
              <a:cs typeface="Raleway ExtraBold"/>
              <a:sym typeface="Raleway ExtraBold"/>
            </a:endParaRPr>
          </a:p>
        </p:txBody>
      </p:sp>
      <p:sp>
        <p:nvSpPr>
          <p:cNvPr id="158" name="Google Shape;158;p33"/>
          <p:cNvSpPr/>
          <p:nvPr/>
        </p:nvSpPr>
        <p:spPr>
          <a:xfrm>
            <a:off x="2509225" y="1535825"/>
            <a:ext cx="1686900" cy="1686900"/>
          </a:xfrm>
          <a:prstGeom prst="ellipse">
            <a:avLst/>
          </a:prstGeom>
          <a:solidFill>
            <a:srgbClr val="00000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33"/>
          <p:cNvSpPr txBox="1"/>
          <p:nvPr/>
        </p:nvSpPr>
        <p:spPr>
          <a:xfrm>
            <a:off x="2509225" y="3324411"/>
            <a:ext cx="1686900" cy="8574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rPr lang="en" sz="1200">
                <a:solidFill>
                  <a:srgbClr val="FFFFFF"/>
                </a:solidFill>
                <a:latin typeface="Raleway ExtraBold"/>
                <a:ea typeface="Raleway ExtraBold"/>
                <a:cs typeface="Raleway ExtraBold"/>
                <a:sym typeface="Raleway ExtraBold"/>
              </a:rPr>
              <a:t>Send a prompt - “join using-carried” to be added to the sandbox.</a:t>
            </a:r>
            <a:endParaRPr sz="1200">
              <a:solidFill>
                <a:srgbClr val="FFFFFF"/>
              </a:solidFill>
              <a:latin typeface="Raleway ExtraBold"/>
              <a:ea typeface="Raleway ExtraBold"/>
              <a:cs typeface="Raleway ExtraBold"/>
              <a:sym typeface="Raleway ExtraBold"/>
            </a:endParaRPr>
          </a:p>
        </p:txBody>
      </p:sp>
      <p:sp>
        <p:nvSpPr>
          <p:cNvPr id="160" name="Google Shape;160;p33"/>
          <p:cNvSpPr/>
          <p:nvPr/>
        </p:nvSpPr>
        <p:spPr>
          <a:xfrm>
            <a:off x="4604463" y="1535825"/>
            <a:ext cx="1686900" cy="1686900"/>
          </a:xfrm>
          <a:prstGeom prst="ellipse">
            <a:avLst/>
          </a:prstGeom>
          <a:solidFill>
            <a:srgbClr val="00000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33"/>
          <p:cNvSpPr txBox="1"/>
          <p:nvPr/>
        </p:nvSpPr>
        <p:spPr>
          <a:xfrm>
            <a:off x="4604475" y="3324413"/>
            <a:ext cx="1686900" cy="917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rPr lang="en" sz="1200">
                <a:solidFill>
                  <a:srgbClr val="FFFFFF"/>
                </a:solidFill>
                <a:latin typeface="Raleway ExtraBold"/>
                <a:ea typeface="Raleway ExtraBold"/>
                <a:cs typeface="Raleway ExtraBold"/>
                <a:sym typeface="Raleway ExtraBold"/>
              </a:rPr>
              <a:t>Type Menu and click enter to view a list of options</a:t>
            </a:r>
            <a:endParaRPr sz="1200">
              <a:solidFill>
                <a:srgbClr val="FFFFFF"/>
              </a:solidFill>
              <a:latin typeface="Raleway ExtraBold"/>
              <a:ea typeface="Raleway ExtraBold"/>
              <a:cs typeface="Raleway ExtraBold"/>
              <a:sym typeface="Raleway ExtraBold"/>
            </a:endParaRPr>
          </a:p>
        </p:txBody>
      </p:sp>
      <p:pic>
        <p:nvPicPr>
          <p:cNvPr id="162" name="Google Shape;162;p33"/>
          <p:cNvPicPr preferRelativeResize="0"/>
          <p:nvPr/>
        </p:nvPicPr>
        <p:blipFill rotWithShape="1">
          <a:blip r:embed="rId4">
            <a:alphaModFix/>
          </a:blip>
          <a:srcRect b="0" l="0" r="0" t="0"/>
          <a:stretch/>
        </p:blipFill>
        <p:spPr>
          <a:xfrm>
            <a:off x="4956163" y="1844600"/>
            <a:ext cx="1069339" cy="1069339"/>
          </a:xfrm>
          <a:prstGeom prst="rect">
            <a:avLst/>
          </a:prstGeom>
          <a:noFill/>
          <a:ln>
            <a:noFill/>
          </a:ln>
        </p:spPr>
      </p:pic>
      <p:pic>
        <p:nvPicPr>
          <p:cNvPr id="163" name="Google Shape;163;p33"/>
          <p:cNvPicPr preferRelativeResize="0"/>
          <p:nvPr/>
        </p:nvPicPr>
        <p:blipFill rotWithShape="1">
          <a:blip r:embed="rId5">
            <a:alphaModFix/>
          </a:blip>
          <a:srcRect b="0" l="20388" r="20394" t="0"/>
          <a:stretch/>
        </p:blipFill>
        <p:spPr>
          <a:xfrm>
            <a:off x="2818012" y="1844625"/>
            <a:ext cx="1069325" cy="1069326"/>
          </a:xfrm>
          <a:prstGeom prst="rect">
            <a:avLst/>
          </a:prstGeom>
          <a:noFill/>
          <a:ln>
            <a:noFill/>
          </a:ln>
        </p:spPr>
      </p:pic>
      <p:pic>
        <p:nvPicPr>
          <p:cNvPr id="164" name="Google Shape;164;p33"/>
          <p:cNvPicPr preferRelativeResize="0"/>
          <p:nvPr/>
        </p:nvPicPr>
        <p:blipFill rotWithShape="1">
          <a:blip r:embed="rId6">
            <a:alphaModFix/>
          </a:blip>
          <a:srcRect b="2615" l="0" r="0" t="2615"/>
          <a:stretch/>
        </p:blipFill>
        <p:spPr>
          <a:xfrm>
            <a:off x="7059250" y="1809488"/>
            <a:ext cx="1139598" cy="1139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pic>
        <p:nvPicPr>
          <p:cNvPr id="169" name="Google Shape;169;p34"/>
          <p:cNvPicPr preferRelativeResize="0"/>
          <p:nvPr/>
        </p:nvPicPr>
        <p:blipFill>
          <a:blip r:embed="rId3">
            <a:alphaModFix/>
          </a:blip>
          <a:stretch>
            <a:fillRect/>
          </a:stretch>
        </p:blipFill>
        <p:spPr>
          <a:xfrm>
            <a:off x="4043450" y="0"/>
            <a:ext cx="5100550" cy="5143501"/>
          </a:xfrm>
          <a:prstGeom prst="rect">
            <a:avLst/>
          </a:prstGeom>
          <a:noFill/>
          <a:ln>
            <a:noFill/>
          </a:ln>
        </p:spPr>
      </p:pic>
      <p:sp>
        <p:nvSpPr>
          <p:cNvPr id="170" name="Google Shape;170;p34"/>
          <p:cNvSpPr txBox="1"/>
          <p:nvPr/>
        </p:nvSpPr>
        <p:spPr>
          <a:xfrm>
            <a:off x="0" y="1881650"/>
            <a:ext cx="3775800" cy="83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accent1"/>
                </a:solidFill>
                <a:latin typeface="Roboto"/>
                <a:ea typeface="Roboto"/>
                <a:cs typeface="Roboto"/>
                <a:sym typeface="Roboto"/>
              </a:rPr>
              <a:t>UML Use Case </a:t>
            </a:r>
            <a:endParaRPr sz="2800">
              <a:solidFill>
                <a:schemeClr val="accent1"/>
              </a:solidFill>
              <a:latin typeface="Roboto"/>
              <a:ea typeface="Roboto"/>
              <a:cs typeface="Roboto"/>
              <a:sym typeface="Roboto"/>
            </a:endParaRPr>
          </a:p>
        </p:txBody>
      </p:sp>
      <p:sp>
        <p:nvSpPr>
          <p:cNvPr id="171" name="Google Shape;171;p34"/>
          <p:cNvSpPr/>
          <p:nvPr/>
        </p:nvSpPr>
        <p:spPr>
          <a:xfrm>
            <a:off x="2601475" y="2074925"/>
            <a:ext cx="594600" cy="237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pic>
        <p:nvPicPr>
          <p:cNvPr id="176" name="Google Shape;176;p35">
            <a:hlinkClick r:id="rId3"/>
          </p:cNvPr>
          <p:cNvPicPr preferRelativeResize="0"/>
          <p:nvPr/>
        </p:nvPicPr>
        <p:blipFill>
          <a:blip r:embed="rId4">
            <a:alphaModFix/>
          </a:blip>
          <a:stretch>
            <a:fillRect/>
          </a:stretch>
        </p:blipFill>
        <p:spPr>
          <a:xfrm>
            <a:off x="0" y="0"/>
            <a:ext cx="9144000" cy="51435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Dark Teal">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